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sldIdLst>
    <p:sldId id="256" r:id="rId3"/>
    <p:sldId id="656" r:id="rId4"/>
    <p:sldId id="705" r:id="rId5"/>
    <p:sldId id="692" r:id="rId6"/>
    <p:sldId id="693" r:id="rId7"/>
    <p:sldId id="657" r:id="rId8"/>
    <p:sldId id="658" r:id="rId9"/>
    <p:sldId id="659" r:id="rId10"/>
    <p:sldId id="688" r:id="rId11"/>
    <p:sldId id="564" r:id="rId12"/>
    <p:sldId id="288" r:id="rId13"/>
    <p:sldId id="689" r:id="rId14"/>
    <p:sldId id="294" r:id="rId15"/>
    <p:sldId id="295" r:id="rId16"/>
    <p:sldId id="690" r:id="rId17"/>
    <p:sldId id="694" r:id="rId18"/>
    <p:sldId id="660" r:id="rId19"/>
    <p:sldId id="706" r:id="rId20"/>
    <p:sldId id="707" r:id="rId21"/>
    <p:sldId id="710" r:id="rId22"/>
    <p:sldId id="708" r:id="rId23"/>
    <p:sldId id="709" r:id="rId24"/>
    <p:sldId id="661" r:id="rId25"/>
    <p:sldId id="691" r:id="rId26"/>
    <p:sldId id="626" r:id="rId27"/>
    <p:sldId id="627" r:id="rId28"/>
    <p:sldId id="272" r:id="rId29"/>
    <p:sldId id="631" r:id="rId30"/>
    <p:sldId id="647" r:id="rId31"/>
    <p:sldId id="634" r:id="rId32"/>
    <p:sldId id="635" r:id="rId33"/>
    <p:sldId id="630" r:id="rId34"/>
    <p:sldId id="683" r:id="rId35"/>
    <p:sldId id="684" r:id="rId36"/>
    <p:sldId id="695" r:id="rId37"/>
    <p:sldId id="696" r:id="rId38"/>
    <p:sldId id="699" r:id="rId39"/>
    <p:sldId id="713" r:id="rId40"/>
    <p:sldId id="700" r:id="rId41"/>
    <p:sldId id="715" r:id="rId42"/>
    <p:sldId id="702" r:id="rId43"/>
    <p:sldId id="718" r:id="rId44"/>
    <p:sldId id="716" r:id="rId45"/>
    <p:sldId id="717" r:id="rId46"/>
    <p:sldId id="719" r:id="rId47"/>
    <p:sldId id="711" r:id="rId48"/>
    <p:sldId id="697" r:id="rId49"/>
    <p:sldId id="704" r:id="rId50"/>
    <p:sldId id="624" r:id="rId51"/>
  </p:sldIdLst>
  <p:sldSz cx="12192000" cy="6858000"/>
  <p:notesSz cx="6858000" cy="9144000"/>
  <p:custDataLst>
    <p:tags r:id="rId5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13" autoAdjust="0"/>
    <p:restoredTop sz="94660"/>
  </p:normalViewPr>
  <p:slideViewPr>
    <p:cSldViewPr snapToGrid="0">
      <p:cViewPr varScale="1">
        <p:scale>
          <a:sx n="83" d="100"/>
          <a:sy n="83" d="100"/>
        </p:scale>
        <p:origin x="68" y="1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F7FADAE-9F29-4458-8A35-B89E2747D5D6}" type="datetimeFigureOut">
              <a:rPr lang="zh-CN" altLang="en-US" smtClean="0"/>
              <a:t>2024/9/16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4BC781-2F69-4852-89D4-9435B0B70510}"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F7FADAE-9F29-4458-8A35-B89E2747D5D6}" type="datetimeFigureOut">
              <a:rPr lang="zh-CN" altLang="en-US" smtClean="0"/>
              <a:t>2024/9/16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4BC781-2F69-4852-89D4-9435B0B70510}"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F7FADAE-9F29-4458-8A35-B89E2747D5D6}" type="datetimeFigureOut">
              <a:rPr lang="zh-CN" altLang="en-US" smtClean="0"/>
              <a:t>2024/9/16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4BC781-2F69-4852-89D4-9435B0B70510}"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F7FADAE-9F29-4458-8A35-B89E2747D5D6}" type="datetimeFigureOut">
              <a:rPr lang="zh-CN" altLang="en-US" smtClean="0"/>
              <a:t>2024/9/16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4BC781-2F69-4852-89D4-9435B0B70510}"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F7FADAE-9F29-4458-8A35-B89E2747D5D6}" type="datetimeFigureOut">
              <a:rPr lang="zh-CN" altLang="en-US" smtClean="0"/>
              <a:t>2024/9/16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4BC781-2F69-4852-89D4-9435B0B70510}"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F7FADAE-9F29-4458-8A35-B89E2747D5D6}" type="datetimeFigureOut">
              <a:rPr lang="zh-CN" altLang="en-US" smtClean="0"/>
              <a:t>2024/9/16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4BC781-2F69-4852-89D4-9435B0B70510}"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2F7FADAE-9F29-4458-8A35-B89E2747D5D6}" type="datetimeFigureOut">
              <a:rPr lang="zh-CN" altLang="en-US" smtClean="0"/>
              <a:t>2024/9/16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4BC781-2F69-4852-89D4-9435B0B70510}"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2F7FADAE-9F29-4458-8A35-B89E2747D5D6}" type="datetimeFigureOut">
              <a:rPr lang="zh-CN" altLang="en-US" smtClean="0"/>
              <a:t>2024/9/16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14BC781-2F69-4852-89D4-9435B0B70510}"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F7FADAE-9F29-4458-8A35-B89E2747D5D6}" type="datetimeFigureOut">
              <a:rPr lang="zh-CN" altLang="en-US" smtClean="0"/>
              <a:t>2024/9/16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14BC781-2F69-4852-89D4-9435B0B70510}"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F7FADAE-9F29-4458-8A35-B89E2747D5D6}" type="datetimeFigureOut">
              <a:rPr lang="zh-CN" altLang="en-US" smtClean="0"/>
              <a:t>2024/9/16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14BC781-2F69-4852-89D4-9435B0B70510}"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F7FADAE-9F29-4458-8A35-B89E2747D5D6}" type="datetimeFigureOut">
              <a:rPr lang="zh-CN" altLang="en-US" smtClean="0"/>
              <a:t>2024/9/16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4BC781-2F69-4852-89D4-9435B0B70510}"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F7FADAE-9F29-4458-8A35-B89E2747D5D6}" type="datetimeFigureOut">
              <a:rPr lang="zh-CN" altLang="en-US" smtClean="0"/>
              <a:t>2024/9/16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4BC781-2F69-4852-89D4-9435B0B70510}"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F7FADAE-9F29-4458-8A35-B89E2747D5D6}" type="datetimeFigureOut">
              <a:rPr lang="zh-CN" altLang="en-US" smtClean="0"/>
              <a:t>2024/9/16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4BC781-2F69-4852-89D4-9435B0B70510}"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F7FADAE-9F29-4458-8A35-B89E2747D5D6}" type="datetimeFigureOut">
              <a:rPr lang="zh-CN" altLang="en-US" smtClean="0"/>
              <a:t>2024/9/16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4BC781-2F69-4852-89D4-9435B0B70510}"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F7FADAE-9F29-4458-8A35-B89E2747D5D6}" type="datetimeFigureOut">
              <a:rPr lang="zh-CN" altLang="en-US" smtClean="0"/>
              <a:t>2024/9/16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4BC781-2F69-4852-89D4-9435B0B70510}"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F7FADAE-9F29-4458-8A35-B89E2747D5D6}" type="datetimeFigureOut">
              <a:rPr lang="zh-CN" altLang="en-US" smtClean="0"/>
              <a:t>2024/9/16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4BC781-2F69-4852-89D4-9435B0B70510}"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2F7FADAE-9F29-4458-8A35-B89E2747D5D6}" type="datetimeFigureOut">
              <a:rPr lang="zh-CN" altLang="en-US" smtClean="0"/>
              <a:t>2024/9/16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4BC781-2F69-4852-89D4-9435B0B70510}"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2F7FADAE-9F29-4458-8A35-B89E2747D5D6}" type="datetimeFigureOut">
              <a:rPr lang="zh-CN" altLang="en-US" smtClean="0"/>
              <a:t>2024/9/16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14BC781-2F69-4852-89D4-9435B0B70510}"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F7FADAE-9F29-4458-8A35-B89E2747D5D6}" type="datetimeFigureOut">
              <a:rPr lang="zh-CN" altLang="en-US" smtClean="0"/>
              <a:t>2024/9/16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14BC781-2F69-4852-89D4-9435B0B70510}"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F7FADAE-9F29-4458-8A35-B89E2747D5D6}" type="datetimeFigureOut">
              <a:rPr lang="zh-CN" altLang="en-US" smtClean="0"/>
              <a:t>2024/9/16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14BC781-2F69-4852-89D4-9435B0B70510}"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F7FADAE-9F29-4458-8A35-B89E2747D5D6}" type="datetimeFigureOut">
              <a:rPr lang="zh-CN" altLang="en-US" smtClean="0"/>
              <a:t>2024/9/16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4BC781-2F69-4852-89D4-9435B0B70510}"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F7FADAE-9F29-4458-8A35-B89E2747D5D6}" type="datetimeFigureOut">
              <a:rPr lang="zh-CN" altLang="en-US" smtClean="0"/>
              <a:t>2024/9/16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4BC781-2F69-4852-89D4-9435B0B7051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7FADAE-9F29-4458-8A35-B89E2747D5D6}" type="datetimeFigureOut">
              <a:rPr lang="zh-CN" altLang="en-US" smtClean="0"/>
              <a:t>2024/9/16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4BC781-2F69-4852-89D4-9435B0B7051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7FADAE-9F29-4458-8A35-B89E2747D5D6}" type="datetimeFigureOut">
              <a:rPr lang="zh-CN" altLang="en-US" smtClean="0"/>
              <a:t>2024/9/16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4BC781-2F69-4852-89D4-9435B0B7051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znluibe@163.com" TargetMode="Externa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98216" y="1256384"/>
            <a:ext cx="11672622" cy="1419151"/>
          </a:xfrm>
        </p:spPr>
        <p:txBody>
          <a:bodyPr>
            <a:normAutofit fontScale="90000"/>
          </a:bodyPr>
          <a:lstStyle/>
          <a:p>
            <a:pPr>
              <a:lnSpc>
                <a:spcPct val="150000"/>
              </a:lnSpc>
            </a:pPr>
            <a:r>
              <a:rPr lang="zh-CN" altLang="en-US" sz="4000" b="1" kern="100" dirty="0">
                <a:effectLst/>
                <a:latin typeface="楷体" panose="02010609060101010101" pitchFamily="49" charset="-122"/>
                <a:ea typeface="楷体" panose="02010609060101010101" pitchFamily="49" charset="-122"/>
                <a:cs typeface="Arial" panose="020B0604020202020204" pitchFamily="34" charset="0"/>
              </a:rPr>
              <a:t>对标“贸易面向型”国际数据</a:t>
            </a:r>
            <a:r>
              <a:rPr lang="zh-CN" altLang="en-US" sz="4000" b="1" kern="100" dirty="0">
                <a:latin typeface="楷体" panose="02010609060101010101" pitchFamily="49" charset="-122"/>
                <a:ea typeface="楷体" panose="02010609060101010101" pitchFamily="49" charset="-122"/>
                <a:cs typeface="Arial" panose="020B0604020202020204" pitchFamily="34" charset="0"/>
              </a:rPr>
              <a:t>规则</a:t>
            </a:r>
            <a:r>
              <a:rPr lang="en-US" altLang="zh-CN" sz="4000" b="1" kern="100" dirty="0">
                <a:latin typeface="楷体" panose="02010609060101010101" pitchFamily="49" charset="-122"/>
                <a:ea typeface="楷体" panose="02010609060101010101" pitchFamily="49" charset="-122"/>
                <a:cs typeface="Arial" panose="020B0604020202020204" pitchFamily="34" charset="0"/>
              </a:rPr>
              <a:t>:</a:t>
            </a:r>
            <a:r>
              <a:rPr lang="zh-CN" altLang="en-US" sz="4000" b="1" kern="100" dirty="0">
                <a:effectLst/>
                <a:latin typeface="楷体" panose="02010609060101010101" pitchFamily="49" charset="-122"/>
                <a:ea typeface="楷体" panose="02010609060101010101" pitchFamily="49" charset="-122"/>
                <a:cs typeface="Arial" panose="020B0604020202020204" pitchFamily="34" charset="0"/>
              </a:rPr>
              <a:t>地方实践及贸易影响</a:t>
            </a:r>
            <a:br>
              <a:rPr lang="en-US" altLang="zh-CN" sz="4000" b="1" kern="100" dirty="0">
                <a:effectLst/>
                <a:latin typeface="楷体" panose="02010609060101010101" pitchFamily="49" charset="-122"/>
                <a:ea typeface="楷体" panose="02010609060101010101" pitchFamily="49" charset="-122"/>
                <a:cs typeface="Arial" panose="020B0604020202020204" pitchFamily="34" charset="0"/>
              </a:rPr>
            </a:br>
            <a:br>
              <a:rPr lang="zh-CN" altLang="zh-CN" sz="1800" kern="100" dirty="0">
                <a:effectLst/>
                <a:latin typeface="Times New Roman" panose="02020603050405020304" pitchFamily="18" charset="0"/>
                <a:ea typeface="宋体" panose="02010600030101010101" pitchFamily="2" charset="-122"/>
              </a:rPr>
            </a:br>
            <a:endParaRPr lang="zh-CN" altLang="en-US" dirty="0"/>
          </a:p>
        </p:txBody>
      </p:sp>
      <p:sp>
        <p:nvSpPr>
          <p:cNvPr id="6" name="副标题 2">
            <a:extLst>
              <a:ext uri="{FF2B5EF4-FFF2-40B4-BE49-F238E27FC236}">
                <a16:creationId xmlns:a16="http://schemas.microsoft.com/office/drawing/2014/main" id="{7F2B47C1-B019-33C4-6F4F-A4467D07E155}"/>
              </a:ext>
            </a:extLst>
          </p:cNvPr>
          <p:cNvSpPr>
            <a:spLocks noGrp="1"/>
          </p:cNvSpPr>
          <p:nvPr>
            <p:ph type="subTitle" idx="1"/>
          </p:nvPr>
        </p:nvSpPr>
        <p:spPr>
          <a:xfrm>
            <a:off x="555433" y="4565933"/>
            <a:ext cx="9144000" cy="1655762"/>
          </a:xfrm>
        </p:spPr>
        <p:txBody>
          <a:bodyPr>
            <a:noAutofit/>
          </a:bodyPr>
          <a:lstStyle/>
          <a:p>
            <a:r>
              <a:rPr lang="zh-CN" altLang="en-US" sz="2800" b="1" dirty="0">
                <a:latin typeface="楷体" panose="02010609060101010101" pitchFamily="49" charset="-122"/>
                <a:ea typeface="楷体" panose="02010609060101010101" pitchFamily="49" charset="-122"/>
              </a:rPr>
              <a:t>对外经济贸易大学</a:t>
            </a:r>
            <a:endParaRPr lang="en-US" altLang="zh-CN" sz="2800" b="1" dirty="0">
              <a:latin typeface="楷体" panose="02010609060101010101" pitchFamily="49" charset="-122"/>
              <a:ea typeface="楷体" panose="02010609060101010101" pitchFamily="49" charset="-122"/>
            </a:endParaRPr>
          </a:p>
          <a:p>
            <a:r>
              <a:rPr lang="zh-CN" altLang="en-US" sz="2800" b="1" dirty="0">
                <a:latin typeface="楷体" panose="02010609060101010101" pitchFamily="49" charset="-122"/>
                <a:ea typeface="楷体" panose="02010609060101010101" pitchFamily="49" charset="-122"/>
              </a:rPr>
              <a:t>国家（北京）对外开放研究院、中国</a:t>
            </a:r>
            <a:r>
              <a:rPr lang="en-US" altLang="zh-CN" sz="2800" b="1" dirty="0">
                <a:latin typeface="楷体" panose="02010609060101010101" pitchFamily="49" charset="-122"/>
                <a:ea typeface="楷体" panose="02010609060101010101" pitchFamily="49" charset="-122"/>
              </a:rPr>
              <a:t>WTO</a:t>
            </a:r>
            <a:r>
              <a:rPr lang="zh-CN" altLang="en-US" sz="2800" b="1" dirty="0">
                <a:latin typeface="楷体" panose="02010609060101010101" pitchFamily="49" charset="-122"/>
                <a:ea typeface="楷体" panose="02010609060101010101" pitchFamily="49" charset="-122"/>
              </a:rPr>
              <a:t>研究院</a:t>
            </a:r>
            <a:endParaRPr lang="en-US" altLang="zh-CN" sz="2800" b="1" dirty="0">
              <a:latin typeface="楷体" panose="02010609060101010101" pitchFamily="49" charset="-122"/>
              <a:ea typeface="楷体" panose="02010609060101010101" pitchFamily="49" charset="-122"/>
            </a:endParaRPr>
          </a:p>
          <a:p>
            <a:r>
              <a:rPr lang="zh-CN" altLang="en-US" sz="2800" b="1" dirty="0">
                <a:latin typeface="楷体" panose="02010609060101010101" pitchFamily="49" charset="-122"/>
                <a:ea typeface="楷体" panose="02010609060101010101" pitchFamily="49" charset="-122"/>
              </a:rPr>
              <a:t>周念利</a:t>
            </a:r>
            <a:endParaRPr lang="en-US" altLang="zh-CN" sz="2800" b="1" dirty="0">
              <a:latin typeface="楷体" panose="02010609060101010101" pitchFamily="49" charset="-122"/>
              <a:ea typeface="楷体" panose="02010609060101010101" pitchFamily="49" charset="-122"/>
            </a:endParaRPr>
          </a:p>
          <a:p>
            <a:r>
              <a:rPr lang="en-US" altLang="zh-CN" sz="2800" b="1" dirty="0">
                <a:latin typeface="楷体" panose="02010609060101010101" pitchFamily="49" charset="-122"/>
                <a:ea typeface="楷体" panose="02010609060101010101" pitchFamily="49" charset="-122"/>
              </a:rPr>
              <a:t>2024.09.19</a:t>
            </a:r>
            <a:endParaRPr lang="zh-CN" altLang="en-US" sz="2800" b="1" dirty="0">
              <a:latin typeface="楷体" panose="02010609060101010101" pitchFamily="49" charset="-122"/>
              <a:ea typeface="楷体" panose="02010609060101010101" pitchFamily="49" charset="-122"/>
            </a:endParaRPr>
          </a:p>
        </p:txBody>
      </p:sp>
      <p:pic>
        <p:nvPicPr>
          <p:cNvPr id="7" name="Picture 5">
            <a:extLst>
              <a:ext uri="{FF2B5EF4-FFF2-40B4-BE49-F238E27FC236}">
                <a16:creationId xmlns:a16="http://schemas.microsoft.com/office/drawing/2014/main" id="{F3977A9D-7343-94A5-2D8D-C9889AFA0B73}"/>
              </a:ext>
            </a:extLst>
          </p:cNvPr>
          <p:cNvPicPr>
            <a:picLocks noChangeAspect="1" noChangeArrowheads="1"/>
          </p:cNvPicPr>
          <p:nvPr/>
        </p:nvPicPr>
        <p:blipFill>
          <a:blip r:embed="rId2"/>
          <a:srcRect/>
          <a:stretch>
            <a:fillRect/>
          </a:stretch>
        </p:blipFill>
        <p:spPr bwMode="auto">
          <a:xfrm>
            <a:off x="9528611" y="4182466"/>
            <a:ext cx="1915856" cy="2422697"/>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95472" y="214290"/>
            <a:ext cx="8229600" cy="928694"/>
          </a:xfrm>
        </p:spPr>
        <p:txBody>
          <a:bodyPr>
            <a:normAutofit/>
          </a:bodyPr>
          <a:lstStyle/>
          <a:p>
            <a:r>
              <a:rPr lang="zh-CN" altLang="en-US" sz="3600" b="1" dirty="0">
                <a:latin typeface="黑体" pitchFamily="49" charset="-122"/>
                <a:ea typeface="黑体" pitchFamily="49" charset="-122"/>
              </a:rPr>
              <a:t>    跨境数据传输规则的演进升级</a:t>
            </a:r>
            <a:endParaRPr lang="en-US" sz="3600" dirty="0"/>
          </a:p>
        </p:txBody>
      </p:sp>
      <p:graphicFrame>
        <p:nvGraphicFramePr>
          <p:cNvPr id="4" name="内容占位符 3"/>
          <p:cNvGraphicFramePr>
            <a:graphicFrameLocks noGrp="1"/>
          </p:cNvGraphicFramePr>
          <p:nvPr>
            <p:ph idx="1"/>
          </p:nvPr>
        </p:nvGraphicFramePr>
        <p:xfrm>
          <a:off x="659219" y="1214422"/>
          <a:ext cx="10986977" cy="5165501"/>
        </p:xfrm>
        <a:graphic>
          <a:graphicData uri="http://schemas.openxmlformats.org/drawingml/2006/table">
            <a:tbl>
              <a:tblPr firstRow="1" bandRow="1">
                <a:tableStyleId>{2D5ABB26-0587-4C30-8999-92F81FD0307C}</a:tableStyleId>
              </a:tblPr>
              <a:tblGrid>
                <a:gridCol w="1675980">
                  <a:extLst>
                    <a:ext uri="{9D8B030D-6E8A-4147-A177-3AD203B41FA5}">
                      <a16:colId xmlns:a16="http://schemas.microsoft.com/office/drawing/2014/main" val="20000"/>
                    </a:ext>
                  </a:extLst>
                </a:gridCol>
                <a:gridCol w="1981620">
                  <a:extLst>
                    <a:ext uri="{9D8B030D-6E8A-4147-A177-3AD203B41FA5}">
                      <a16:colId xmlns:a16="http://schemas.microsoft.com/office/drawing/2014/main" val="20001"/>
                    </a:ext>
                  </a:extLst>
                </a:gridCol>
                <a:gridCol w="2487660">
                  <a:extLst>
                    <a:ext uri="{9D8B030D-6E8A-4147-A177-3AD203B41FA5}">
                      <a16:colId xmlns:a16="http://schemas.microsoft.com/office/drawing/2014/main" val="20002"/>
                    </a:ext>
                  </a:extLst>
                </a:gridCol>
                <a:gridCol w="4841717">
                  <a:extLst>
                    <a:ext uri="{9D8B030D-6E8A-4147-A177-3AD203B41FA5}">
                      <a16:colId xmlns:a16="http://schemas.microsoft.com/office/drawing/2014/main" val="20003"/>
                    </a:ext>
                  </a:extLst>
                </a:gridCol>
              </a:tblGrid>
              <a:tr h="705944">
                <a:tc>
                  <a:txBody>
                    <a:bodyPr/>
                    <a:lstStyle/>
                    <a:p>
                      <a:pPr algn="ctr"/>
                      <a:r>
                        <a:rPr lang="zh-CN" altLang="en-US" sz="2400" b="1" dirty="0">
                          <a:latin typeface="华文楷体" pitchFamily="2" charset="-122"/>
                          <a:ea typeface="华文楷体" pitchFamily="2" charset="-122"/>
                        </a:rPr>
                        <a:t>版本</a:t>
                      </a:r>
                      <a:endParaRPr lang="en-US" sz="2400" b="1" dirty="0">
                        <a:latin typeface="华文楷体" pitchFamily="2" charset="-122"/>
                        <a:ea typeface="华文楷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400" b="1" dirty="0">
                          <a:latin typeface="华文楷体" pitchFamily="2" charset="-122"/>
                          <a:ea typeface="华文楷体" pitchFamily="2" charset="-122"/>
                        </a:rPr>
                        <a:t>代表</a:t>
                      </a:r>
                      <a:r>
                        <a:rPr lang="en-US" altLang="zh-CN" sz="2400" b="1" dirty="0">
                          <a:latin typeface="华文楷体" pitchFamily="2" charset="-122"/>
                          <a:ea typeface="华文楷体" pitchFamily="2" charset="-122"/>
                        </a:rPr>
                        <a:t>FTA</a:t>
                      </a:r>
                      <a:endParaRPr lang="en-US" sz="2400" b="1" dirty="0">
                        <a:latin typeface="华文楷体" pitchFamily="2" charset="-122"/>
                        <a:ea typeface="华文楷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latin typeface="华文楷体" pitchFamily="2" charset="-122"/>
                          <a:ea typeface="华文楷体" pitchFamily="2" charset="-122"/>
                        </a:rPr>
                        <a:t>   </a:t>
                      </a:r>
                      <a:r>
                        <a:rPr lang="zh-CN" altLang="en-US" sz="2400" b="1" dirty="0">
                          <a:latin typeface="华文楷体" pitchFamily="2" charset="-122"/>
                          <a:ea typeface="华文楷体" pitchFamily="2" charset="-122"/>
                        </a:rPr>
                        <a:t>成员</a:t>
                      </a:r>
                      <a:endParaRPr lang="en-US" sz="2400" b="1" dirty="0">
                        <a:latin typeface="华文楷体" pitchFamily="2" charset="-122"/>
                        <a:ea typeface="华文楷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latin typeface="华文楷体" pitchFamily="2" charset="-122"/>
                          <a:ea typeface="华文楷体" pitchFamily="2" charset="-122"/>
                        </a:rPr>
                        <a:t> </a:t>
                      </a:r>
                      <a:r>
                        <a:rPr lang="zh-CN" altLang="en-US" sz="2400" b="1" dirty="0">
                          <a:latin typeface="华文楷体" pitchFamily="2" charset="-122"/>
                          <a:ea typeface="华文楷体" pitchFamily="2" charset="-122"/>
                        </a:rPr>
                        <a:t>跨境数据流动规则</a:t>
                      </a:r>
                      <a:endParaRPr lang="en-US" sz="2400" b="1" dirty="0">
                        <a:latin typeface="华文楷体" pitchFamily="2" charset="-122"/>
                        <a:ea typeface="华文楷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00995">
                <a:tc>
                  <a:txBody>
                    <a:bodyPr/>
                    <a:lstStyle/>
                    <a:p>
                      <a:r>
                        <a:rPr lang="zh-CN" altLang="en-US" sz="2400" dirty="0">
                          <a:latin typeface="华文楷体" pitchFamily="2" charset="-122"/>
                          <a:ea typeface="华文楷体" pitchFamily="2" charset="-122"/>
                        </a:rPr>
                        <a:t>第</a:t>
                      </a:r>
                      <a:r>
                        <a:rPr lang="en-US" sz="2400" dirty="0">
                          <a:latin typeface="华文楷体" pitchFamily="2" charset="-122"/>
                          <a:ea typeface="华文楷体" pitchFamily="2" charset="-122"/>
                        </a:rPr>
                        <a:t>1.0</a:t>
                      </a:r>
                      <a:r>
                        <a:rPr lang="zh-CN" altLang="en-US" sz="2400" dirty="0">
                          <a:latin typeface="华文楷体" pitchFamily="2" charset="-122"/>
                          <a:ea typeface="华文楷体" pitchFamily="2" charset="-122"/>
                        </a:rPr>
                        <a:t>版</a:t>
                      </a:r>
                      <a:endParaRPr lang="en-US" sz="2400" dirty="0">
                        <a:latin typeface="华文楷体" pitchFamily="2" charset="-122"/>
                        <a:ea typeface="华文楷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华文楷体" pitchFamily="2" charset="-122"/>
                          <a:ea typeface="华文楷体" pitchFamily="2" charset="-122"/>
                        </a:rPr>
                        <a:t>   KORUS</a:t>
                      </a:r>
                    </a:p>
                    <a:p>
                      <a:endParaRPr lang="en-US" sz="2400" dirty="0">
                        <a:latin typeface="华文楷体" pitchFamily="2" charset="-122"/>
                        <a:ea typeface="华文楷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400" dirty="0">
                          <a:latin typeface="华文楷体" pitchFamily="2" charset="-122"/>
                          <a:ea typeface="华文楷体" pitchFamily="2" charset="-122"/>
                        </a:rPr>
                        <a:t>美、韩</a:t>
                      </a:r>
                      <a:endParaRPr lang="en-US" sz="2400" dirty="0">
                        <a:latin typeface="华文楷体" pitchFamily="2" charset="-122"/>
                        <a:ea typeface="华文楷体" pitchFamily="2" charset="-122"/>
                      </a:endParaRPr>
                    </a:p>
                    <a:p>
                      <a:endParaRPr lang="en-US" sz="2400" dirty="0">
                        <a:latin typeface="华文楷体" pitchFamily="2" charset="-122"/>
                        <a:ea typeface="华文楷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400" dirty="0">
                          <a:latin typeface="华文楷体" pitchFamily="2" charset="-122"/>
                          <a:ea typeface="华文楷体" pitchFamily="2" charset="-122"/>
                        </a:rPr>
                        <a:t>第一次提；简单（倡议）</a:t>
                      </a:r>
                      <a:endParaRPr lang="en-US" sz="2400" dirty="0">
                        <a:latin typeface="华文楷体" pitchFamily="2" charset="-122"/>
                        <a:ea typeface="华文楷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580985">
                <a:tc>
                  <a:txBody>
                    <a:bodyPr/>
                    <a:lstStyle/>
                    <a:p>
                      <a:r>
                        <a:rPr lang="zh-CN" altLang="en-US" sz="2400" dirty="0">
                          <a:latin typeface="华文楷体" pitchFamily="2" charset="-122"/>
                          <a:ea typeface="华文楷体" pitchFamily="2" charset="-122"/>
                        </a:rPr>
                        <a:t>第</a:t>
                      </a:r>
                      <a:r>
                        <a:rPr lang="en-US" sz="2400" dirty="0">
                          <a:latin typeface="华文楷体" pitchFamily="2" charset="-122"/>
                          <a:ea typeface="华文楷体" pitchFamily="2" charset="-122"/>
                        </a:rPr>
                        <a:t>2.0</a:t>
                      </a:r>
                      <a:r>
                        <a:rPr lang="zh-CN" altLang="en-US" sz="2400" dirty="0">
                          <a:latin typeface="华文楷体" pitchFamily="2" charset="-122"/>
                          <a:ea typeface="华文楷体" pitchFamily="2" charset="-122"/>
                        </a:rPr>
                        <a:t>版</a:t>
                      </a:r>
                      <a:endParaRPr lang="en-US" sz="2400" dirty="0">
                        <a:latin typeface="华文楷体" pitchFamily="2" charset="-122"/>
                        <a:ea typeface="华文楷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华文楷体" pitchFamily="2" charset="-122"/>
                          <a:ea typeface="华文楷体" pitchFamily="2" charset="-122"/>
                        </a:rPr>
                        <a:t>     TPP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400" dirty="0">
                          <a:latin typeface="华文楷体" pitchFamily="2" charset="-122"/>
                          <a:ea typeface="华文楷体" pitchFamily="2" charset="-122"/>
                        </a:rPr>
                        <a:t>美、日、澳、韩、加、墨、马来西亚、越南、文莱、智利、新西兰、新加坡</a:t>
                      </a:r>
                      <a:endParaRPr lang="en-US" altLang="zh-CN" sz="2400" dirty="0">
                        <a:latin typeface="华文楷体" pitchFamily="2" charset="-122"/>
                        <a:ea typeface="华文楷体" pitchFamily="2" charset="-122"/>
                      </a:endParaRPr>
                    </a:p>
                    <a:p>
                      <a:endParaRPr lang="en-US" sz="2400" dirty="0">
                        <a:latin typeface="华文楷体" pitchFamily="2" charset="-122"/>
                        <a:ea typeface="华文楷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400" dirty="0">
                          <a:latin typeface="华文楷体" pitchFamily="2" charset="-122"/>
                          <a:ea typeface="华文楷体" pitchFamily="2" charset="-122"/>
                        </a:rPr>
                        <a:t>详实；但第一款还是强调各成员的自主性，第三款是公共政策目标。</a:t>
                      </a:r>
                      <a:endParaRPr lang="en-US" sz="2400" dirty="0">
                        <a:latin typeface="华文楷体" pitchFamily="2" charset="-122"/>
                        <a:ea typeface="华文楷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55612">
                <a:tc>
                  <a:txBody>
                    <a:bodyPr/>
                    <a:lstStyle/>
                    <a:p>
                      <a:r>
                        <a:rPr lang="zh-CN" altLang="en-US" sz="2400" dirty="0">
                          <a:latin typeface="华文楷体" pitchFamily="2" charset="-122"/>
                          <a:ea typeface="华文楷体" pitchFamily="2" charset="-122"/>
                        </a:rPr>
                        <a:t>第</a:t>
                      </a:r>
                      <a:r>
                        <a:rPr lang="en-US" sz="2400" dirty="0">
                          <a:latin typeface="华文楷体" pitchFamily="2" charset="-122"/>
                          <a:ea typeface="华文楷体" pitchFamily="2" charset="-122"/>
                        </a:rPr>
                        <a:t>2.5</a:t>
                      </a:r>
                      <a:r>
                        <a:rPr lang="zh-CN" altLang="en-US" sz="2400" dirty="0">
                          <a:latin typeface="华文楷体" pitchFamily="2" charset="-122"/>
                          <a:ea typeface="华文楷体" pitchFamily="2" charset="-122"/>
                        </a:rPr>
                        <a:t>版</a:t>
                      </a:r>
                      <a:endParaRPr lang="en-US" sz="2400" dirty="0">
                        <a:latin typeface="华文楷体" pitchFamily="2" charset="-122"/>
                        <a:ea typeface="华文楷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华文楷体" pitchFamily="2" charset="-122"/>
                          <a:ea typeface="华文楷体" pitchFamily="2" charset="-122"/>
                        </a:rPr>
                        <a:t>   USMCA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400" dirty="0">
                          <a:latin typeface="华文楷体" pitchFamily="2" charset="-122"/>
                          <a:ea typeface="华文楷体" pitchFamily="2" charset="-122"/>
                        </a:rPr>
                        <a:t>美、墨、加</a:t>
                      </a:r>
                      <a:endParaRPr lang="en-US" sz="2400" dirty="0">
                        <a:latin typeface="华文楷体" pitchFamily="2" charset="-122"/>
                        <a:ea typeface="华文楷体" pitchFamily="2" charset="-122"/>
                      </a:endParaRPr>
                    </a:p>
                    <a:p>
                      <a:endParaRPr lang="en-US" sz="2400" dirty="0">
                        <a:latin typeface="华文楷体" pitchFamily="2" charset="-122"/>
                        <a:ea typeface="华文楷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400" dirty="0">
                          <a:latin typeface="华文楷体" pitchFamily="2" charset="-122"/>
                          <a:ea typeface="华文楷体" pitchFamily="2" charset="-122"/>
                        </a:rPr>
                        <a:t>剔除了第一款，约束力更强。第三款是公共政策目标。</a:t>
                      </a:r>
                      <a:endParaRPr lang="en-US" sz="2400" dirty="0">
                        <a:latin typeface="华文楷体" pitchFamily="2" charset="-122"/>
                        <a:ea typeface="华文楷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1158" y="214290"/>
            <a:ext cx="8229600" cy="928694"/>
          </a:xfrm>
        </p:spPr>
        <p:txBody>
          <a:bodyPr>
            <a:normAutofit/>
          </a:bodyPr>
          <a:lstStyle/>
          <a:p>
            <a:r>
              <a:rPr lang="zh-CN" altLang="en-US" sz="3600" b="1" dirty="0">
                <a:latin typeface="黑体" pitchFamily="49" charset="-122"/>
                <a:ea typeface="黑体" pitchFamily="49" charset="-122"/>
              </a:rPr>
              <a:t>数据存储非强制本地化规则的演进升级</a:t>
            </a:r>
            <a:endParaRPr lang="en-US" sz="3600" dirty="0"/>
          </a:p>
        </p:txBody>
      </p:sp>
      <p:graphicFrame>
        <p:nvGraphicFramePr>
          <p:cNvPr id="4" name="内容占位符 3"/>
          <p:cNvGraphicFramePr>
            <a:graphicFrameLocks noGrp="1"/>
          </p:cNvGraphicFramePr>
          <p:nvPr>
            <p:ph idx="1"/>
          </p:nvPr>
        </p:nvGraphicFramePr>
        <p:xfrm>
          <a:off x="921489" y="1214422"/>
          <a:ext cx="10554585" cy="5236276"/>
        </p:xfrm>
        <a:graphic>
          <a:graphicData uri="http://schemas.openxmlformats.org/drawingml/2006/table">
            <a:tbl>
              <a:tblPr firstRow="1" bandRow="1">
                <a:tableStyleId>{2D5ABB26-0587-4C30-8999-92F81FD0307C}</a:tableStyleId>
              </a:tblPr>
              <a:tblGrid>
                <a:gridCol w="1610022">
                  <a:extLst>
                    <a:ext uri="{9D8B030D-6E8A-4147-A177-3AD203B41FA5}">
                      <a16:colId xmlns:a16="http://schemas.microsoft.com/office/drawing/2014/main" val="20000"/>
                    </a:ext>
                  </a:extLst>
                </a:gridCol>
                <a:gridCol w="2057250">
                  <a:extLst>
                    <a:ext uri="{9D8B030D-6E8A-4147-A177-3AD203B41FA5}">
                      <a16:colId xmlns:a16="http://schemas.microsoft.com/office/drawing/2014/main" val="20001"/>
                    </a:ext>
                  </a:extLst>
                </a:gridCol>
                <a:gridCol w="2236141">
                  <a:extLst>
                    <a:ext uri="{9D8B030D-6E8A-4147-A177-3AD203B41FA5}">
                      <a16:colId xmlns:a16="http://schemas.microsoft.com/office/drawing/2014/main" val="20002"/>
                    </a:ext>
                  </a:extLst>
                </a:gridCol>
                <a:gridCol w="4651172">
                  <a:extLst>
                    <a:ext uri="{9D8B030D-6E8A-4147-A177-3AD203B41FA5}">
                      <a16:colId xmlns:a16="http://schemas.microsoft.com/office/drawing/2014/main" val="20003"/>
                    </a:ext>
                  </a:extLst>
                </a:gridCol>
              </a:tblGrid>
              <a:tr h="705944">
                <a:tc>
                  <a:txBody>
                    <a:bodyPr/>
                    <a:lstStyle/>
                    <a:p>
                      <a:pPr algn="ctr"/>
                      <a:r>
                        <a:rPr lang="zh-CN" altLang="en-US" sz="2400" b="1" dirty="0">
                          <a:latin typeface="华文楷体" pitchFamily="2" charset="-122"/>
                          <a:ea typeface="华文楷体" pitchFamily="2" charset="-122"/>
                        </a:rPr>
                        <a:t>版本</a:t>
                      </a:r>
                      <a:endParaRPr lang="en-US" sz="2400" b="1" dirty="0">
                        <a:latin typeface="华文楷体" pitchFamily="2" charset="-122"/>
                        <a:ea typeface="华文楷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400" b="1" dirty="0">
                          <a:latin typeface="华文楷体" pitchFamily="2" charset="-122"/>
                          <a:ea typeface="华文楷体" pitchFamily="2" charset="-122"/>
                        </a:rPr>
                        <a:t>代表</a:t>
                      </a:r>
                      <a:r>
                        <a:rPr lang="en-US" altLang="zh-CN" sz="2400" b="1" dirty="0">
                          <a:latin typeface="华文楷体" pitchFamily="2" charset="-122"/>
                          <a:ea typeface="华文楷体" pitchFamily="2" charset="-122"/>
                        </a:rPr>
                        <a:t>FTA</a:t>
                      </a:r>
                      <a:endParaRPr lang="en-US" sz="2400" b="1" dirty="0">
                        <a:latin typeface="华文楷体" pitchFamily="2" charset="-122"/>
                        <a:ea typeface="华文楷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latin typeface="华文楷体" pitchFamily="2" charset="-122"/>
                          <a:ea typeface="华文楷体" pitchFamily="2" charset="-122"/>
                        </a:rPr>
                        <a:t>   </a:t>
                      </a:r>
                      <a:r>
                        <a:rPr lang="zh-CN" altLang="en-US" sz="2400" b="1" dirty="0">
                          <a:latin typeface="华文楷体" pitchFamily="2" charset="-122"/>
                          <a:ea typeface="华文楷体" pitchFamily="2" charset="-122"/>
                        </a:rPr>
                        <a:t>成员</a:t>
                      </a:r>
                      <a:endParaRPr lang="en-US" sz="2400" b="1" dirty="0">
                        <a:latin typeface="华文楷体" pitchFamily="2" charset="-122"/>
                        <a:ea typeface="华文楷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latin typeface="华文楷体" pitchFamily="2" charset="-122"/>
                          <a:ea typeface="华文楷体" pitchFamily="2" charset="-122"/>
                        </a:rPr>
                        <a:t> </a:t>
                      </a:r>
                      <a:r>
                        <a:rPr lang="zh-CN" altLang="en-US" sz="2400" b="1" dirty="0">
                          <a:latin typeface="华文楷体" pitchFamily="2" charset="-122"/>
                          <a:ea typeface="华文楷体" pitchFamily="2" charset="-122"/>
                        </a:rPr>
                        <a:t>数据存储规则</a:t>
                      </a:r>
                      <a:endParaRPr lang="en-US" sz="2400" b="1" dirty="0">
                        <a:latin typeface="华文楷体" pitchFamily="2" charset="-122"/>
                        <a:ea typeface="华文楷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00995">
                <a:tc>
                  <a:txBody>
                    <a:bodyPr/>
                    <a:lstStyle/>
                    <a:p>
                      <a:r>
                        <a:rPr lang="zh-CN" altLang="en-US" sz="2400" dirty="0">
                          <a:latin typeface="华文楷体" pitchFamily="2" charset="-122"/>
                          <a:ea typeface="华文楷体" pitchFamily="2" charset="-122"/>
                        </a:rPr>
                        <a:t>第</a:t>
                      </a:r>
                      <a:r>
                        <a:rPr lang="en-US" sz="2400" dirty="0">
                          <a:latin typeface="华文楷体" pitchFamily="2" charset="-122"/>
                          <a:ea typeface="华文楷体" pitchFamily="2" charset="-122"/>
                        </a:rPr>
                        <a:t>1.0</a:t>
                      </a:r>
                      <a:r>
                        <a:rPr lang="zh-CN" altLang="en-US" sz="2400" dirty="0">
                          <a:latin typeface="华文楷体" pitchFamily="2" charset="-122"/>
                          <a:ea typeface="华文楷体" pitchFamily="2" charset="-122"/>
                        </a:rPr>
                        <a:t>版</a:t>
                      </a:r>
                      <a:endParaRPr lang="en-US" sz="2400" dirty="0">
                        <a:latin typeface="华文楷体" pitchFamily="2" charset="-122"/>
                        <a:ea typeface="华文楷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华文楷体" pitchFamily="2" charset="-122"/>
                          <a:ea typeface="华文楷体" pitchFamily="2" charset="-122"/>
                        </a:rPr>
                        <a:t>   KORUS</a:t>
                      </a:r>
                    </a:p>
                    <a:p>
                      <a:endParaRPr lang="en-US" sz="2400" dirty="0">
                        <a:latin typeface="华文楷体" pitchFamily="2" charset="-122"/>
                        <a:ea typeface="华文楷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400" dirty="0">
                          <a:latin typeface="华文楷体" pitchFamily="2" charset="-122"/>
                          <a:ea typeface="华文楷体" pitchFamily="2" charset="-122"/>
                        </a:rPr>
                        <a:t>美、韩</a:t>
                      </a:r>
                      <a:endParaRPr lang="en-US" sz="2400" dirty="0">
                        <a:latin typeface="华文楷体" pitchFamily="2" charset="-122"/>
                        <a:ea typeface="华文楷体" pitchFamily="2" charset="-122"/>
                      </a:endParaRPr>
                    </a:p>
                    <a:p>
                      <a:endParaRPr lang="en-US" sz="2400" dirty="0">
                        <a:latin typeface="华文楷体" pitchFamily="2" charset="-122"/>
                        <a:ea typeface="华文楷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400" dirty="0">
                          <a:latin typeface="华文楷体" pitchFamily="2" charset="-122"/>
                          <a:ea typeface="华文楷体" pitchFamily="2" charset="-122"/>
                        </a:rPr>
                        <a:t>             无</a:t>
                      </a:r>
                      <a:endParaRPr lang="en-US" sz="2400" dirty="0">
                        <a:latin typeface="华文楷体" pitchFamily="2" charset="-122"/>
                        <a:ea typeface="华文楷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580985">
                <a:tc>
                  <a:txBody>
                    <a:bodyPr/>
                    <a:lstStyle/>
                    <a:p>
                      <a:r>
                        <a:rPr lang="zh-CN" altLang="en-US" sz="2400" dirty="0">
                          <a:latin typeface="华文楷体" pitchFamily="2" charset="-122"/>
                          <a:ea typeface="华文楷体" pitchFamily="2" charset="-122"/>
                        </a:rPr>
                        <a:t>第</a:t>
                      </a:r>
                      <a:r>
                        <a:rPr lang="en-US" sz="2400" dirty="0">
                          <a:latin typeface="华文楷体" pitchFamily="2" charset="-122"/>
                          <a:ea typeface="华文楷体" pitchFamily="2" charset="-122"/>
                        </a:rPr>
                        <a:t>2.0</a:t>
                      </a:r>
                      <a:r>
                        <a:rPr lang="zh-CN" altLang="en-US" sz="2400" dirty="0">
                          <a:latin typeface="华文楷体" pitchFamily="2" charset="-122"/>
                          <a:ea typeface="华文楷体" pitchFamily="2" charset="-122"/>
                        </a:rPr>
                        <a:t>版</a:t>
                      </a:r>
                      <a:endParaRPr lang="en-US" sz="2400" dirty="0">
                        <a:latin typeface="华文楷体" pitchFamily="2" charset="-122"/>
                        <a:ea typeface="华文楷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华文楷体" pitchFamily="2" charset="-122"/>
                          <a:ea typeface="华文楷体" pitchFamily="2" charset="-122"/>
                        </a:rPr>
                        <a:t>     TPP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400" dirty="0">
                          <a:latin typeface="华文楷体" pitchFamily="2" charset="-122"/>
                          <a:ea typeface="华文楷体" pitchFamily="2" charset="-122"/>
                        </a:rPr>
                        <a:t>美、日、澳、韩、加、墨、马来西亚、越南、文莱、智利、新西兰、新加坡</a:t>
                      </a:r>
                      <a:endParaRPr lang="en-US" altLang="zh-CN" sz="2400" dirty="0">
                        <a:latin typeface="华文楷体" pitchFamily="2" charset="-122"/>
                        <a:ea typeface="华文楷体" pitchFamily="2" charset="-122"/>
                      </a:endParaRPr>
                    </a:p>
                    <a:p>
                      <a:endParaRPr lang="en-US" sz="2400" dirty="0">
                        <a:latin typeface="华文楷体" pitchFamily="2" charset="-122"/>
                        <a:ea typeface="华文楷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400" dirty="0">
                          <a:latin typeface="华文楷体" pitchFamily="2" charset="-122"/>
                          <a:ea typeface="华文楷体" pitchFamily="2" charset="-122"/>
                        </a:rPr>
                        <a:t>详实有三款；第一款还是强调各成员的自主性；第三款是公共政策目标；</a:t>
                      </a:r>
                      <a:endParaRPr lang="en-US" sz="2400" dirty="0">
                        <a:latin typeface="华文楷体" pitchFamily="2" charset="-122"/>
                        <a:ea typeface="华文楷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55612">
                <a:tc>
                  <a:txBody>
                    <a:bodyPr/>
                    <a:lstStyle/>
                    <a:p>
                      <a:r>
                        <a:rPr lang="zh-CN" altLang="en-US" sz="2400" dirty="0">
                          <a:latin typeface="华文楷体" pitchFamily="2" charset="-122"/>
                          <a:ea typeface="华文楷体" pitchFamily="2" charset="-122"/>
                        </a:rPr>
                        <a:t>第</a:t>
                      </a:r>
                      <a:r>
                        <a:rPr lang="en-US" sz="2400" dirty="0">
                          <a:latin typeface="华文楷体" pitchFamily="2" charset="-122"/>
                          <a:ea typeface="华文楷体" pitchFamily="2" charset="-122"/>
                        </a:rPr>
                        <a:t>2.5</a:t>
                      </a:r>
                      <a:r>
                        <a:rPr lang="zh-CN" altLang="en-US" sz="2400" dirty="0">
                          <a:latin typeface="华文楷体" pitchFamily="2" charset="-122"/>
                          <a:ea typeface="华文楷体" pitchFamily="2" charset="-122"/>
                        </a:rPr>
                        <a:t>版</a:t>
                      </a:r>
                      <a:endParaRPr lang="en-US" sz="2400" dirty="0">
                        <a:latin typeface="华文楷体" pitchFamily="2" charset="-122"/>
                        <a:ea typeface="华文楷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华文楷体" pitchFamily="2" charset="-122"/>
                          <a:ea typeface="华文楷体" pitchFamily="2" charset="-122"/>
                        </a:rPr>
                        <a:t>   USMCA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400" dirty="0">
                          <a:latin typeface="华文楷体" pitchFamily="2" charset="-122"/>
                          <a:ea typeface="华文楷体" pitchFamily="2" charset="-122"/>
                        </a:rPr>
                        <a:t>美、墨、加</a:t>
                      </a:r>
                      <a:endParaRPr lang="en-US" sz="2400" dirty="0">
                        <a:latin typeface="华文楷体" pitchFamily="2" charset="-122"/>
                        <a:ea typeface="华文楷体" pitchFamily="2" charset="-122"/>
                      </a:endParaRPr>
                    </a:p>
                    <a:p>
                      <a:endParaRPr lang="en-US" sz="2400" dirty="0">
                        <a:latin typeface="华文楷体" pitchFamily="2" charset="-122"/>
                        <a:ea typeface="华文楷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400" dirty="0">
                          <a:latin typeface="华文楷体" pitchFamily="2" charset="-122"/>
                          <a:ea typeface="华文楷体" pitchFamily="2" charset="-122"/>
                        </a:rPr>
                        <a:t>剔除了第一款和第三款，更具强制力，无公共政策目标。</a:t>
                      </a:r>
                      <a:endParaRPr lang="en-US" sz="2400" dirty="0">
                        <a:latin typeface="华文楷体" pitchFamily="2" charset="-122"/>
                        <a:ea typeface="华文楷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3969" y="867650"/>
            <a:ext cx="11900002" cy="5654648"/>
          </a:xfrm>
        </p:spPr>
        <p:txBody>
          <a:bodyPr>
            <a:normAutofit fontScale="92500" lnSpcReduction="20000"/>
          </a:bodyPr>
          <a:lstStyle/>
          <a:p>
            <a:pPr>
              <a:buFont typeface="Wingdings" panose="05000000000000000000" pitchFamily="2" charset="2"/>
              <a:buChar char="Ø"/>
            </a:pP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由于美国立场转变“电子商务”</a:t>
            </a:r>
            <a:r>
              <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JSI</a:t>
            </a: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谈判</a:t>
            </a:r>
            <a:r>
              <a:rPr lang="zh-CN" altLang="en-US"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并未</a:t>
            </a: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包含</a:t>
            </a:r>
            <a:r>
              <a:rPr lang="zh-CN" altLang="en-US"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高标准</a:t>
            </a: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的数据治理规则。</a:t>
            </a:r>
            <a:endPar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buFont typeface="Wingdings" panose="05000000000000000000" pitchFamily="2" charset="2"/>
              <a:buChar char="Ø"/>
            </a:pPr>
            <a:endPar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0" indent="0">
              <a:buNone/>
            </a:pPr>
            <a:r>
              <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a:t>
            </a: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2800" b="1" dirty="0">
                <a:latin typeface="楷体" pitchFamily="49" charset="-122"/>
                <a:ea typeface="楷体" pitchFamily="49" charset="-122"/>
              </a:rPr>
              <a:t>跨境数据流动规则是“美式模板”中的核心规则且雄心水平在逐渐提升。</a:t>
            </a:r>
            <a:endParaRPr lang="en-US" altLang="zh-CN" sz="2800" b="1" dirty="0">
              <a:latin typeface="楷体" pitchFamily="49" charset="-122"/>
              <a:ea typeface="楷体" pitchFamily="49" charset="-122"/>
            </a:endParaRPr>
          </a:p>
          <a:p>
            <a:pPr marL="0" indent="0">
              <a:buNone/>
            </a:pPr>
            <a:endParaRPr lang="en-US" altLang="zh-CN" sz="2800" b="1" dirty="0">
              <a:latin typeface="楷体" pitchFamily="49" charset="-122"/>
              <a:ea typeface="楷体" pitchFamily="49" charset="-122"/>
            </a:endParaRPr>
          </a:p>
          <a:p>
            <a:pPr marL="0" indent="0">
              <a:buNone/>
            </a:pPr>
            <a:r>
              <a:rPr lang="en-US" altLang="zh-CN" sz="2800" b="1" dirty="0">
                <a:latin typeface="楷体" pitchFamily="49" charset="-122"/>
                <a:ea typeface="楷体" pitchFamily="49" charset="-122"/>
              </a:rPr>
              <a:t> </a:t>
            </a:r>
            <a:r>
              <a:rPr lang="zh-CN" altLang="en-US" sz="2800" b="1" dirty="0">
                <a:latin typeface="楷体" pitchFamily="49" charset="-122"/>
                <a:ea typeface="楷体" pitchFamily="49" charset="-122"/>
              </a:rPr>
              <a:t>（</a:t>
            </a:r>
            <a:r>
              <a:rPr lang="en-US" altLang="zh-CN" sz="2800" b="1" dirty="0">
                <a:latin typeface="楷体" pitchFamily="49" charset="-122"/>
                <a:ea typeface="楷体" pitchFamily="49" charset="-122"/>
              </a:rPr>
              <a:t>2</a:t>
            </a:r>
            <a:r>
              <a:rPr lang="zh-CN" altLang="en-US" sz="2800" b="1" dirty="0">
                <a:latin typeface="楷体" pitchFamily="49" charset="-122"/>
                <a:ea typeface="楷体" pitchFamily="49" charset="-122"/>
              </a:rPr>
              <a:t>）美国希望能将</a:t>
            </a:r>
            <a:r>
              <a:rPr lang="en-US" altLang="zh-CN" sz="2800" b="1" dirty="0">
                <a:latin typeface="楷体" pitchFamily="49" charset="-122"/>
                <a:ea typeface="楷体" pitchFamily="49" charset="-122"/>
              </a:rPr>
              <a:t>USMCA</a:t>
            </a:r>
            <a:r>
              <a:rPr lang="zh-CN" altLang="en-US" sz="2800" b="1" dirty="0">
                <a:latin typeface="楷体" pitchFamily="49" charset="-122"/>
                <a:ea typeface="楷体" pitchFamily="49" charset="-122"/>
              </a:rPr>
              <a:t>标准的跨境数据流动规则进行多边扩展适用。</a:t>
            </a:r>
            <a:endParaRPr lang="en-US" altLang="en-US" sz="2800" b="1" dirty="0">
              <a:latin typeface="楷体" pitchFamily="49" charset="-122"/>
              <a:ea typeface="楷体" pitchFamily="49" charset="-122"/>
            </a:endParaRPr>
          </a:p>
          <a:p>
            <a:pPr marL="0" indent="0">
              <a:buNone/>
            </a:pPr>
            <a:endParaRPr lang="en-US" altLang="zh-CN" sz="2800" b="1" dirty="0">
              <a:latin typeface="楷体" pitchFamily="49" charset="-122"/>
              <a:ea typeface="楷体" pitchFamily="49" charset="-122"/>
            </a:endParaRPr>
          </a:p>
          <a:p>
            <a:pPr marL="0" indent="0">
              <a:buNone/>
            </a:pPr>
            <a:endPar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0" indent="0">
              <a:buNone/>
            </a:pPr>
            <a:endPar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0" indent="0">
              <a:buNone/>
            </a:pPr>
            <a:endPar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buFont typeface="Wingdings" panose="05000000000000000000" pitchFamily="2" charset="2"/>
              <a:buChar char="Ø"/>
            </a:pPr>
            <a:endPar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buFont typeface="Wingdings" panose="05000000000000000000" pitchFamily="2" charset="2"/>
              <a:buChar char="Ø"/>
            </a:pPr>
            <a:endPar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0" indent="0">
              <a:buNone/>
            </a:pPr>
            <a:r>
              <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p>
          <a:p>
            <a:pPr marL="0" indent="0">
              <a:buNone/>
            </a:pPr>
            <a:r>
              <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p>
          <a:p>
            <a:pPr marL="0" indent="0">
              <a:buNone/>
            </a:pPr>
            <a:r>
              <a:rPr lang="en-US" altLang="zh-CN" b="1" dirty="0">
                <a:latin typeface="楷体" panose="02010609060101010101" pitchFamily="49" charset="-122"/>
                <a:ea typeface="楷体" panose="02010609060101010101" pitchFamily="49" charset="-122"/>
              </a:rPr>
              <a:t>    </a:t>
            </a:r>
          </a:p>
        </p:txBody>
      </p:sp>
      <p:sp>
        <p:nvSpPr>
          <p:cNvPr id="7" name="文本框 6"/>
          <p:cNvSpPr txBox="1"/>
          <p:nvPr/>
        </p:nvSpPr>
        <p:spPr>
          <a:xfrm>
            <a:off x="1158239" y="119076"/>
            <a:ext cx="10212019" cy="584775"/>
          </a:xfrm>
          <a:prstGeom prst="rect">
            <a:avLst/>
          </a:prstGeom>
          <a:noFill/>
        </p:spPr>
        <p:txBody>
          <a:bodyPr wrap="square">
            <a:spAutoFit/>
          </a:bodyPr>
          <a:lstStyle/>
          <a:p>
            <a:r>
              <a:rPr lang="zh-CN" altLang="en-US" sz="3200" b="1" dirty="0">
                <a:latin typeface="楷体" panose="02010609060101010101" pitchFamily="49" charset="-122"/>
                <a:ea typeface="楷体" panose="02010609060101010101" pitchFamily="49" charset="-122"/>
                <a:cs typeface="+mj-cs"/>
              </a:rPr>
              <a:t>  “贸易面向型”数据国际规则的特点及趋向</a:t>
            </a:r>
          </a:p>
        </p:txBody>
      </p:sp>
    </p:spTree>
    <p:extLst>
      <p:ext uri="{BB962C8B-B14F-4D97-AF65-F5344CB8AC3E}">
        <p14:creationId xmlns:p14="http://schemas.microsoft.com/office/powerpoint/2010/main" val="2837974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81200" y="0"/>
            <a:ext cx="8229600" cy="1417638"/>
          </a:xfrm>
        </p:spPr>
        <p:txBody>
          <a:bodyPr>
            <a:normAutofit/>
          </a:bodyPr>
          <a:lstStyle/>
          <a:p>
            <a:r>
              <a:rPr lang="zh-CN" altLang="en-US" sz="3600" dirty="0">
                <a:latin typeface="黑体" pitchFamily="49" charset="-122"/>
                <a:ea typeface="黑体" pitchFamily="49" charset="-122"/>
              </a:rPr>
              <a:t>  美国的主要诉求</a:t>
            </a:r>
            <a:br>
              <a:rPr lang="en-US" altLang="zh-CN" dirty="0">
                <a:latin typeface="黑体" pitchFamily="49" charset="-122"/>
                <a:ea typeface="黑体" pitchFamily="49" charset="-122"/>
              </a:rPr>
            </a:br>
            <a:r>
              <a:rPr lang="zh-CN" altLang="en-US" sz="3100" i="1" dirty="0">
                <a:latin typeface="+mn-ea"/>
              </a:rPr>
              <a:t>（</a:t>
            </a:r>
            <a:r>
              <a:rPr lang="en-US" altLang="zh-CN" sz="3100" i="1" dirty="0">
                <a:solidFill>
                  <a:srgbClr val="FF0000"/>
                </a:solidFill>
                <a:latin typeface="+mn-ea"/>
              </a:rPr>
              <a:t>2018.4.12</a:t>
            </a:r>
            <a:r>
              <a:rPr lang="zh-CN" altLang="en-US" sz="3100" i="1" dirty="0">
                <a:latin typeface="+mn-ea"/>
              </a:rPr>
              <a:t>探索文件，</a:t>
            </a:r>
            <a:r>
              <a:rPr lang="en-US" altLang="zh-CN" sz="3100" i="1" dirty="0">
                <a:latin typeface="+mn-ea"/>
              </a:rPr>
              <a:t>2019.3.25</a:t>
            </a:r>
            <a:r>
              <a:rPr lang="zh-CN" altLang="en-US" sz="3100" i="1" dirty="0">
                <a:latin typeface="+mn-ea"/>
              </a:rPr>
              <a:t>再次发布）</a:t>
            </a:r>
            <a:endParaRPr lang="en-US" sz="3100" dirty="0"/>
          </a:p>
        </p:txBody>
      </p:sp>
      <p:sp>
        <p:nvSpPr>
          <p:cNvPr id="3" name="内容占位符 2"/>
          <p:cNvSpPr>
            <a:spLocks noGrp="1"/>
          </p:cNvSpPr>
          <p:nvPr>
            <p:ph idx="1"/>
          </p:nvPr>
        </p:nvSpPr>
        <p:spPr>
          <a:xfrm>
            <a:off x="1332613" y="1417638"/>
            <a:ext cx="10001693" cy="5072098"/>
          </a:xfrm>
        </p:spPr>
        <p:txBody>
          <a:bodyPr>
            <a:normAutofit fontScale="92500" lnSpcReduction="20000"/>
          </a:bodyPr>
          <a:lstStyle/>
          <a:p>
            <a:pPr>
              <a:lnSpc>
                <a:spcPct val="150000"/>
              </a:lnSpc>
            </a:pPr>
            <a:r>
              <a:rPr lang="en-US" b="1" i="1" dirty="0"/>
              <a:t>1</a:t>
            </a:r>
            <a:r>
              <a:rPr lang="zh-CN" altLang="en-US" b="1" i="1" dirty="0"/>
              <a:t>、</a:t>
            </a:r>
            <a:r>
              <a:rPr lang="en-US" b="1" i="1" dirty="0"/>
              <a:t> INTRODUCTION</a:t>
            </a:r>
            <a:endParaRPr lang="en-US" altLang="zh-CN" b="1" i="1" dirty="0"/>
          </a:p>
          <a:p>
            <a:pPr>
              <a:lnSpc>
                <a:spcPct val="150000"/>
              </a:lnSpc>
            </a:pPr>
            <a:r>
              <a:rPr lang="en-US" b="1" i="1" dirty="0">
                <a:solidFill>
                  <a:srgbClr val="FF0000"/>
                </a:solidFill>
              </a:rPr>
              <a:t>2</a:t>
            </a:r>
            <a:r>
              <a:rPr lang="zh-CN" altLang="en-US" b="1" i="1" dirty="0">
                <a:solidFill>
                  <a:srgbClr val="FF0000"/>
                </a:solidFill>
              </a:rPr>
              <a:t>、</a:t>
            </a:r>
            <a:r>
              <a:rPr lang="en-US" b="1" i="1" dirty="0">
                <a:solidFill>
                  <a:srgbClr val="FF0000"/>
                </a:solidFill>
              </a:rPr>
              <a:t> FREE FLOWS OF INFORMATION</a:t>
            </a:r>
            <a:endParaRPr lang="en-US" altLang="zh-CN" b="1" i="1" dirty="0">
              <a:solidFill>
                <a:srgbClr val="FF0000"/>
              </a:solidFill>
            </a:endParaRPr>
          </a:p>
          <a:p>
            <a:pPr>
              <a:lnSpc>
                <a:spcPct val="150000"/>
              </a:lnSpc>
            </a:pPr>
            <a:r>
              <a:rPr lang="en-US" b="1" i="1" dirty="0"/>
              <a:t>3</a:t>
            </a:r>
            <a:r>
              <a:rPr lang="zh-CN" altLang="en-US" b="1" i="1" dirty="0"/>
              <a:t>、</a:t>
            </a:r>
            <a:r>
              <a:rPr lang="en-US" b="1" i="1" dirty="0"/>
              <a:t>FAIR TREATMENT OF DIGITAL PRODUCTS</a:t>
            </a:r>
            <a:endParaRPr lang="en-US" altLang="zh-CN" b="1" i="1" dirty="0"/>
          </a:p>
          <a:p>
            <a:pPr>
              <a:lnSpc>
                <a:spcPct val="150000"/>
              </a:lnSpc>
            </a:pPr>
            <a:r>
              <a:rPr lang="en-US" b="1" i="1" dirty="0"/>
              <a:t>4</a:t>
            </a:r>
            <a:r>
              <a:rPr lang="zh-CN" altLang="en-US" b="1" i="1" dirty="0"/>
              <a:t>、</a:t>
            </a:r>
            <a:r>
              <a:rPr lang="en-US" b="1" i="1" dirty="0"/>
              <a:t>PROTECTION OF PROPRIETARY INFORMATION</a:t>
            </a:r>
          </a:p>
          <a:p>
            <a:pPr>
              <a:lnSpc>
                <a:spcPct val="150000"/>
              </a:lnSpc>
            </a:pPr>
            <a:r>
              <a:rPr lang="en-US" b="1" i="1" dirty="0"/>
              <a:t>5</a:t>
            </a:r>
            <a:r>
              <a:rPr lang="zh-CN" altLang="en-US" b="1" i="1" dirty="0"/>
              <a:t>、</a:t>
            </a:r>
            <a:r>
              <a:rPr lang="en-US" b="1" i="1" dirty="0"/>
              <a:t> DIGITAL SECURITY </a:t>
            </a:r>
          </a:p>
          <a:p>
            <a:pPr>
              <a:lnSpc>
                <a:spcPct val="150000"/>
              </a:lnSpc>
            </a:pPr>
            <a:r>
              <a:rPr lang="en-US" b="1" i="1" dirty="0"/>
              <a:t>6</a:t>
            </a:r>
            <a:r>
              <a:rPr lang="zh-CN" altLang="en-US" b="1" i="1" dirty="0"/>
              <a:t>、</a:t>
            </a:r>
            <a:r>
              <a:rPr lang="en-US" b="1" i="1" dirty="0"/>
              <a:t> FACILITATING INTERNET SERVICES </a:t>
            </a:r>
          </a:p>
          <a:p>
            <a:pPr>
              <a:lnSpc>
                <a:spcPct val="150000"/>
              </a:lnSpc>
            </a:pPr>
            <a:r>
              <a:rPr lang="en-US" b="1" i="1" dirty="0"/>
              <a:t>7</a:t>
            </a:r>
            <a:r>
              <a:rPr lang="zh-CN" altLang="en-US" b="1" i="1" dirty="0"/>
              <a:t>、</a:t>
            </a:r>
            <a:r>
              <a:rPr lang="en-US" b="1" i="1" dirty="0"/>
              <a:t>COMPETITIVE TELECOM MARKETS</a:t>
            </a:r>
          </a:p>
          <a:p>
            <a:pPr>
              <a:lnSpc>
                <a:spcPct val="150000"/>
              </a:lnSpc>
            </a:pPr>
            <a:r>
              <a:rPr lang="en-US" b="1" i="1" dirty="0"/>
              <a:t>8</a:t>
            </a:r>
            <a:r>
              <a:rPr lang="zh-CN" altLang="en-US" b="1" i="1" dirty="0"/>
              <a:t>、</a:t>
            </a:r>
            <a:r>
              <a:rPr lang="en-US" b="1" i="1" dirty="0"/>
              <a:t>TRADE FACILITATION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81200" y="0"/>
            <a:ext cx="8229600" cy="1000108"/>
          </a:xfrm>
        </p:spPr>
        <p:txBody>
          <a:bodyPr>
            <a:normAutofit fontScale="90000"/>
          </a:bodyPr>
          <a:lstStyle/>
          <a:p>
            <a:r>
              <a:rPr lang="zh-CN" altLang="en-US" sz="3600" dirty="0">
                <a:latin typeface="黑体" pitchFamily="49" charset="-122"/>
                <a:ea typeface="黑体" pitchFamily="49" charset="-122"/>
              </a:rPr>
              <a:t>  美国的主要诉求</a:t>
            </a:r>
            <a:br>
              <a:rPr lang="en-US" altLang="zh-CN" dirty="0">
                <a:latin typeface="黑体" pitchFamily="49" charset="-122"/>
                <a:ea typeface="黑体" pitchFamily="49" charset="-122"/>
              </a:rPr>
            </a:br>
            <a:r>
              <a:rPr lang="zh-CN" altLang="en-US" sz="3100" i="1" dirty="0">
                <a:latin typeface="+mn-ea"/>
              </a:rPr>
              <a:t>（</a:t>
            </a:r>
            <a:r>
              <a:rPr lang="en-US" altLang="zh-CN" sz="3100" i="1" dirty="0">
                <a:solidFill>
                  <a:srgbClr val="FF0000"/>
                </a:solidFill>
                <a:latin typeface="+mn-ea"/>
              </a:rPr>
              <a:t>2018.4.12</a:t>
            </a:r>
            <a:r>
              <a:rPr lang="zh-CN" altLang="en-US" sz="3100" i="1" dirty="0">
                <a:latin typeface="+mn-ea"/>
              </a:rPr>
              <a:t>探索文件，</a:t>
            </a:r>
            <a:r>
              <a:rPr lang="en-US" altLang="zh-CN" sz="3100" i="1" dirty="0">
                <a:latin typeface="+mn-ea"/>
              </a:rPr>
              <a:t>2019.3.25</a:t>
            </a:r>
            <a:r>
              <a:rPr lang="zh-CN" altLang="en-US" sz="3100" i="1" dirty="0">
                <a:latin typeface="+mn-ea"/>
              </a:rPr>
              <a:t>再次发布）</a:t>
            </a:r>
            <a:endParaRPr lang="en-US" sz="3100" dirty="0"/>
          </a:p>
        </p:txBody>
      </p:sp>
      <p:sp>
        <p:nvSpPr>
          <p:cNvPr id="3" name="内容占位符 2"/>
          <p:cNvSpPr>
            <a:spLocks noGrp="1"/>
          </p:cNvSpPr>
          <p:nvPr>
            <p:ph idx="1"/>
          </p:nvPr>
        </p:nvSpPr>
        <p:spPr>
          <a:xfrm>
            <a:off x="581246" y="1000108"/>
            <a:ext cx="11220893" cy="5572140"/>
          </a:xfrm>
        </p:spPr>
        <p:txBody>
          <a:bodyPr>
            <a:normAutofit fontScale="85000" lnSpcReduction="20000"/>
          </a:bodyPr>
          <a:lstStyle/>
          <a:p>
            <a:pPr>
              <a:lnSpc>
                <a:spcPct val="150000"/>
              </a:lnSpc>
            </a:pPr>
            <a:r>
              <a:rPr lang="en-US" b="1" i="1" dirty="0"/>
              <a:t>2</a:t>
            </a:r>
            <a:r>
              <a:rPr lang="zh-CN" altLang="en-US" b="1" i="1" dirty="0"/>
              <a:t>、</a:t>
            </a:r>
            <a:r>
              <a:rPr lang="en-US" b="1" i="1" dirty="0"/>
              <a:t> </a:t>
            </a:r>
            <a:r>
              <a:rPr lang="en-US" b="1" i="1" dirty="0">
                <a:solidFill>
                  <a:srgbClr val="FF0000"/>
                </a:solidFill>
              </a:rPr>
              <a:t>FREE FLOWS OF INFORMATION</a:t>
            </a:r>
          </a:p>
          <a:p>
            <a:r>
              <a:rPr lang="en-US" b="1" dirty="0"/>
              <a:t>Cross-Border Transfer of Data</a:t>
            </a:r>
            <a:r>
              <a:rPr lang="en-US" dirty="0"/>
              <a:t>: Internet users must be able to move data as they see fit. Trade rules can ensure that both consumers and companies are able to move data across borders </a:t>
            </a:r>
            <a:r>
              <a:rPr lang="en-US" b="1" u="sng" dirty="0"/>
              <a:t>without arbitrary or discriminatory restrictions. </a:t>
            </a:r>
            <a:r>
              <a:rPr lang="zh-CN" altLang="en-US" i="1" dirty="0">
                <a:solidFill>
                  <a:schemeClr val="accent2"/>
                </a:solidFill>
              </a:rPr>
              <a:t>（</a:t>
            </a:r>
            <a:r>
              <a:rPr lang="en-US" altLang="zh-CN" b="1" i="1" dirty="0">
                <a:solidFill>
                  <a:schemeClr val="accent2"/>
                </a:solidFill>
              </a:rPr>
              <a:t>USMCA=</a:t>
            </a:r>
            <a:r>
              <a:rPr lang="zh-CN" altLang="en-US" b="1" i="1" dirty="0">
                <a:solidFill>
                  <a:schemeClr val="accent2"/>
                </a:solidFill>
              </a:rPr>
              <a:t>）</a:t>
            </a:r>
            <a:endParaRPr lang="en-US" b="1" i="1" dirty="0">
              <a:solidFill>
                <a:schemeClr val="accent2"/>
              </a:solidFill>
            </a:endParaRPr>
          </a:p>
          <a:p>
            <a:endParaRPr lang="en-US" dirty="0"/>
          </a:p>
          <a:p>
            <a:r>
              <a:rPr lang="en-US" dirty="0"/>
              <a:t> </a:t>
            </a:r>
            <a:r>
              <a:rPr lang="en-US" b="1" dirty="0"/>
              <a:t>Preventing Data Localization</a:t>
            </a:r>
            <a:r>
              <a:rPr lang="en-US" dirty="0"/>
              <a:t>: The economies of scale afforded by Internet-enabled services reduce costs, improve quality of service, and strengthen cybersecurity for firms. </a:t>
            </a:r>
            <a:r>
              <a:rPr lang="en-US" u="sng" dirty="0"/>
              <a:t>Trade rules can ensure that companies are not required to build or employ unique, capital-intensive digital infrastructure in every jurisdiction they serve</a:t>
            </a:r>
            <a:r>
              <a:rPr lang="en-US" dirty="0"/>
              <a:t>, allowing them to better serve their customers. </a:t>
            </a:r>
            <a:r>
              <a:rPr lang="zh-CN" altLang="en-US" b="1" i="1" dirty="0">
                <a:solidFill>
                  <a:schemeClr val="accent2"/>
                </a:solidFill>
              </a:rPr>
              <a:t>（</a:t>
            </a:r>
            <a:r>
              <a:rPr lang="en-US" altLang="zh-CN" b="1" i="1" dirty="0">
                <a:solidFill>
                  <a:schemeClr val="accent2"/>
                </a:solidFill>
              </a:rPr>
              <a:t>USMCA=</a:t>
            </a:r>
            <a:r>
              <a:rPr lang="zh-CN" altLang="en-US" b="1" i="1" dirty="0">
                <a:solidFill>
                  <a:schemeClr val="accent2"/>
                </a:solidFill>
              </a:rPr>
              <a:t>）（</a:t>
            </a:r>
            <a:r>
              <a:rPr lang="en-US" altLang="zh-CN" b="1" i="1" dirty="0">
                <a:solidFill>
                  <a:schemeClr val="accent2"/>
                </a:solidFill>
              </a:rPr>
              <a:t>TPP+</a:t>
            </a:r>
            <a:r>
              <a:rPr lang="zh-CN" altLang="en-US" b="1" i="1" dirty="0">
                <a:solidFill>
                  <a:schemeClr val="accent2"/>
                </a:solidFill>
              </a:rPr>
              <a:t>）</a:t>
            </a:r>
            <a:endParaRPr lang="en-US" altLang="zh-CN" b="1" i="1" dirty="0">
              <a:solidFill>
                <a:schemeClr val="accent2"/>
              </a:solidFill>
            </a:endParaRPr>
          </a:p>
          <a:p>
            <a:endParaRPr lang="en-US" dirty="0"/>
          </a:p>
          <a:p>
            <a:r>
              <a:rPr lang="en-US" dirty="0"/>
              <a:t> </a:t>
            </a:r>
            <a:r>
              <a:rPr lang="en-US" b="1" dirty="0"/>
              <a:t>Prohibiting Web Blocking: </a:t>
            </a:r>
            <a:r>
              <a:rPr lang="en-US" dirty="0"/>
              <a:t>A free and open Internet enables users to take advantage of a wealth of information and services anywhere in the world. </a:t>
            </a:r>
            <a:r>
              <a:rPr lang="en-US" u="sng" dirty="0"/>
              <a:t>Trade rules, including rules ensuring access to networks, can ensure that governments do not arbitrarily block or filter online content, nor require Internet intermediaries to do so. </a:t>
            </a:r>
            <a:r>
              <a:rPr lang="zh-CN" altLang="en-US" b="1" i="1" dirty="0">
                <a:solidFill>
                  <a:schemeClr val="accent2"/>
                </a:solidFill>
              </a:rPr>
              <a:t>（</a:t>
            </a:r>
            <a:r>
              <a:rPr lang="en-US" altLang="zh-CN" b="1" i="1" dirty="0">
                <a:solidFill>
                  <a:schemeClr val="accent2"/>
                </a:solidFill>
              </a:rPr>
              <a:t>USMCA+</a:t>
            </a:r>
            <a:r>
              <a:rPr lang="zh-CN" altLang="en-US" b="1" i="1" dirty="0">
                <a:solidFill>
                  <a:schemeClr val="accent2"/>
                </a:solidFill>
              </a:rPr>
              <a:t>）</a:t>
            </a:r>
            <a:endParaRPr lang="en-US" b="1" u="sng" dirty="0">
              <a:solidFill>
                <a:schemeClr val="accent2"/>
              </a:solidFill>
            </a:endParaRPr>
          </a:p>
          <a:p>
            <a:pPr>
              <a:lnSpc>
                <a:spcPct val="150000"/>
              </a:lnSpc>
              <a:buNone/>
            </a:pPr>
            <a:endParaRPr lang="en-US" altLang="zh-CN" b="1" i="1"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3969" y="867650"/>
            <a:ext cx="11900002" cy="5654648"/>
          </a:xfrm>
        </p:spPr>
        <p:txBody>
          <a:bodyPr>
            <a:normAutofit fontScale="92500" lnSpcReduction="10000"/>
          </a:bodyPr>
          <a:lstStyle/>
          <a:p>
            <a:pPr>
              <a:buFont typeface="Wingdings" panose="05000000000000000000" pitchFamily="2" charset="2"/>
              <a:buChar char="Ø"/>
            </a:pP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由于美国立场转变“电子商务”</a:t>
            </a:r>
            <a:r>
              <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JSI</a:t>
            </a: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谈判</a:t>
            </a:r>
            <a:r>
              <a:rPr lang="zh-CN" altLang="en-US"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并未</a:t>
            </a: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包含</a:t>
            </a:r>
            <a:r>
              <a:rPr lang="zh-CN" altLang="en-US"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高标准</a:t>
            </a: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的数据治理规则。</a:t>
            </a:r>
            <a:endPar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0" indent="0">
              <a:buNone/>
            </a:pPr>
            <a:r>
              <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p>
          <a:p>
            <a:pPr marL="0" indent="0">
              <a:buNone/>
            </a:pPr>
            <a:r>
              <a:rPr lang="en-US" altLang="en-US" sz="2800" b="1" dirty="0">
                <a:latin typeface="楷体" pitchFamily="49" charset="-122"/>
                <a:ea typeface="楷体" pitchFamily="49" charset="-122"/>
              </a:rPr>
              <a:t> </a:t>
            </a:r>
            <a:r>
              <a:rPr lang="zh-CN" altLang="en-US" sz="2800" b="1" dirty="0">
                <a:latin typeface="楷体" pitchFamily="49" charset="-122"/>
                <a:ea typeface="楷体" pitchFamily="49" charset="-122"/>
              </a:rPr>
              <a:t>（</a:t>
            </a:r>
            <a:r>
              <a:rPr lang="en-US" altLang="zh-CN" sz="2800" b="1" dirty="0">
                <a:latin typeface="楷体" pitchFamily="49" charset="-122"/>
                <a:ea typeface="楷体" pitchFamily="49" charset="-122"/>
              </a:rPr>
              <a:t>3</a:t>
            </a:r>
            <a:r>
              <a:rPr lang="zh-CN" altLang="en-US" sz="2800" b="1" dirty="0">
                <a:latin typeface="楷体" pitchFamily="49" charset="-122"/>
                <a:ea typeface="楷体" pitchFamily="49" charset="-122"/>
              </a:rPr>
              <a:t>）</a:t>
            </a:r>
            <a:r>
              <a:rPr lang="en-US" altLang="zh-CN" sz="2800" b="1" dirty="0">
                <a:latin typeface="楷体" pitchFamily="49" charset="-122"/>
                <a:ea typeface="楷体" pitchFamily="49" charset="-122"/>
              </a:rPr>
              <a:t>2023</a:t>
            </a:r>
            <a:r>
              <a:rPr lang="zh-CN" altLang="en-US" sz="2800" b="1" dirty="0">
                <a:latin typeface="楷体" pitchFamily="49" charset="-122"/>
                <a:ea typeface="楷体" pitchFamily="49" charset="-122"/>
              </a:rPr>
              <a:t>年</a:t>
            </a:r>
            <a:r>
              <a:rPr lang="en-US" altLang="zh-CN" sz="2800" b="1" dirty="0">
                <a:latin typeface="楷体" pitchFamily="49" charset="-122"/>
                <a:ea typeface="楷体" pitchFamily="49" charset="-122"/>
              </a:rPr>
              <a:t>10</a:t>
            </a:r>
            <a:r>
              <a:rPr lang="zh-CN" altLang="en-US" sz="2800" b="1" dirty="0">
                <a:latin typeface="楷体" pitchFamily="49" charset="-122"/>
                <a:ea typeface="楷体" pitchFamily="49" charset="-122"/>
              </a:rPr>
              <a:t>月</a:t>
            </a:r>
            <a:r>
              <a:rPr lang="en-US" altLang="zh-CN" sz="2800" b="1" dirty="0">
                <a:latin typeface="楷体" pitchFamily="49" charset="-122"/>
                <a:ea typeface="楷体" pitchFamily="49" charset="-122"/>
              </a:rPr>
              <a:t>25</a:t>
            </a:r>
            <a:r>
              <a:rPr lang="zh-CN" altLang="en-US" sz="2800" b="1" dirty="0">
                <a:latin typeface="楷体" pitchFamily="49" charset="-122"/>
                <a:ea typeface="楷体" pitchFamily="49" charset="-122"/>
              </a:rPr>
              <a:t>日美国在电子商务</a:t>
            </a:r>
            <a:r>
              <a:rPr lang="en-US" altLang="zh-CN" sz="2800" b="1" dirty="0">
                <a:latin typeface="楷体" pitchFamily="49" charset="-122"/>
                <a:ea typeface="楷体" pitchFamily="49" charset="-122"/>
              </a:rPr>
              <a:t>JSI</a:t>
            </a:r>
            <a:r>
              <a:rPr lang="zh-CN" altLang="en-US" sz="2800" b="1" dirty="0">
                <a:latin typeface="楷体" pitchFamily="49" charset="-122"/>
                <a:ea typeface="楷体" pitchFamily="49" charset="-122"/>
              </a:rPr>
              <a:t>谈判中放弃跨境数据自由流动要求。</a:t>
            </a:r>
            <a:endParaRPr lang="en-US" altLang="en-US" sz="2800" b="1" dirty="0">
              <a:latin typeface="楷体" pitchFamily="49" charset="-122"/>
              <a:ea typeface="楷体" pitchFamily="49" charset="-122"/>
            </a:endParaRPr>
          </a:p>
          <a:p>
            <a:pPr marL="0" indent="0">
              <a:buNone/>
            </a:pPr>
            <a:endParaRPr lang="en-US" altLang="zh-CN" sz="2800" b="1" dirty="0">
              <a:latin typeface="楷体" pitchFamily="49" charset="-122"/>
              <a:ea typeface="楷体" pitchFamily="49" charset="-122"/>
            </a:endParaRPr>
          </a:p>
          <a:p>
            <a:pPr marL="0" indent="0">
              <a:buNone/>
            </a:pPr>
            <a:endPar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0" indent="0">
              <a:buNone/>
            </a:pPr>
            <a:endPar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0" indent="0">
              <a:buNone/>
            </a:pPr>
            <a:endPar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buFont typeface="Wingdings" panose="05000000000000000000" pitchFamily="2" charset="2"/>
              <a:buChar char="Ø"/>
            </a:pPr>
            <a:endPar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buFont typeface="Wingdings" panose="05000000000000000000" pitchFamily="2" charset="2"/>
              <a:buChar char="Ø"/>
            </a:pPr>
            <a:endPar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0" indent="0">
              <a:buNone/>
            </a:pPr>
            <a:r>
              <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p>
          <a:p>
            <a:pPr marL="0" indent="0">
              <a:buNone/>
            </a:pPr>
            <a:r>
              <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p>
          <a:p>
            <a:pPr marL="0" indent="0">
              <a:buNone/>
            </a:pPr>
            <a:r>
              <a:rPr lang="en-US" altLang="zh-CN" b="1" dirty="0">
                <a:latin typeface="楷体" panose="02010609060101010101" pitchFamily="49" charset="-122"/>
                <a:ea typeface="楷体" panose="02010609060101010101" pitchFamily="49" charset="-122"/>
              </a:rPr>
              <a:t>    </a:t>
            </a:r>
          </a:p>
        </p:txBody>
      </p:sp>
      <p:sp>
        <p:nvSpPr>
          <p:cNvPr id="7" name="文本框 6"/>
          <p:cNvSpPr txBox="1"/>
          <p:nvPr/>
        </p:nvSpPr>
        <p:spPr>
          <a:xfrm>
            <a:off x="1158239" y="119076"/>
            <a:ext cx="10212019" cy="584775"/>
          </a:xfrm>
          <a:prstGeom prst="rect">
            <a:avLst/>
          </a:prstGeom>
          <a:noFill/>
        </p:spPr>
        <p:txBody>
          <a:bodyPr wrap="square">
            <a:spAutoFit/>
          </a:bodyPr>
          <a:lstStyle/>
          <a:p>
            <a:r>
              <a:rPr lang="zh-CN" altLang="en-US" sz="3200" b="1" dirty="0">
                <a:latin typeface="楷体" panose="02010609060101010101" pitchFamily="49" charset="-122"/>
                <a:ea typeface="楷体" panose="02010609060101010101" pitchFamily="49" charset="-122"/>
                <a:cs typeface="+mj-cs"/>
              </a:rPr>
              <a:t>  “贸易面向型”数据国际规则的特点及趋向</a:t>
            </a:r>
          </a:p>
        </p:txBody>
      </p:sp>
      <p:pic>
        <p:nvPicPr>
          <p:cNvPr id="4" name="图片 3">
            <a:extLst>
              <a:ext uri="{FF2B5EF4-FFF2-40B4-BE49-F238E27FC236}">
                <a16:creationId xmlns:a16="http://schemas.microsoft.com/office/drawing/2014/main" id="{1626D5D7-F4EB-DBF5-48F4-4D6E1477108D}"/>
              </a:ext>
            </a:extLst>
          </p:cNvPr>
          <p:cNvPicPr>
            <a:picLocks noChangeAspect="1"/>
          </p:cNvPicPr>
          <p:nvPr/>
        </p:nvPicPr>
        <p:blipFill>
          <a:blip r:embed="rId2"/>
          <a:stretch>
            <a:fillRect/>
          </a:stretch>
        </p:blipFill>
        <p:spPr>
          <a:xfrm>
            <a:off x="1360629" y="2563369"/>
            <a:ext cx="4623902" cy="3807920"/>
          </a:xfrm>
          <a:prstGeom prst="rect">
            <a:avLst/>
          </a:prstGeom>
        </p:spPr>
      </p:pic>
      <p:sp>
        <p:nvSpPr>
          <p:cNvPr id="6" name="文本框 5">
            <a:extLst>
              <a:ext uri="{FF2B5EF4-FFF2-40B4-BE49-F238E27FC236}">
                <a16:creationId xmlns:a16="http://schemas.microsoft.com/office/drawing/2014/main" id="{BC61A06A-6E69-212D-F027-E27EF5BCCD4C}"/>
              </a:ext>
            </a:extLst>
          </p:cNvPr>
          <p:cNvSpPr txBox="1"/>
          <p:nvPr/>
        </p:nvSpPr>
        <p:spPr>
          <a:xfrm>
            <a:off x="6867146" y="3099816"/>
            <a:ext cx="3771593" cy="1938992"/>
          </a:xfrm>
          <a:prstGeom prst="rect">
            <a:avLst/>
          </a:prstGeom>
          <a:noFill/>
        </p:spPr>
        <p:txBody>
          <a:bodyPr wrap="square">
            <a:spAutoFit/>
          </a:bodyPr>
          <a:lstStyle/>
          <a:p>
            <a:r>
              <a:rPr lang="zh-CN" altLang="en-US" sz="2400" b="1" dirty="0">
                <a:latin typeface="楷体" pitchFamily="49" charset="-122"/>
                <a:ea typeface="楷体" pitchFamily="49" charset="-122"/>
              </a:rPr>
              <a:t>    放弃的原因：</a:t>
            </a:r>
            <a:endParaRPr lang="en-US" altLang="zh-CN" sz="2400" b="1" dirty="0">
              <a:latin typeface="楷体" pitchFamily="49" charset="-122"/>
              <a:ea typeface="楷体" pitchFamily="49" charset="-122"/>
            </a:endParaRPr>
          </a:p>
          <a:p>
            <a:endParaRPr lang="en-US" altLang="zh-CN" sz="2400" b="1" dirty="0">
              <a:latin typeface="楷体" pitchFamily="49" charset="-122"/>
              <a:ea typeface="楷体" pitchFamily="49" charset="-122"/>
            </a:endParaRPr>
          </a:p>
          <a:p>
            <a:r>
              <a:rPr lang="zh-CN" altLang="en-US" sz="2400" b="1" dirty="0">
                <a:latin typeface="楷体" pitchFamily="49" charset="-122"/>
                <a:ea typeface="楷体" pitchFamily="49" charset="-122"/>
              </a:rPr>
              <a:t>战略考量？</a:t>
            </a:r>
            <a:endParaRPr lang="en-US" altLang="zh-CN" sz="2400" b="1" dirty="0">
              <a:latin typeface="楷体" pitchFamily="49" charset="-122"/>
              <a:ea typeface="楷体" pitchFamily="49" charset="-122"/>
            </a:endParaRPr>
          </a:p>
          <a:p>
            <a:endParaRPr lang="en-US" altLang="zh-CN" sz="2400" b="1" dirty="0">
              <a:latin typeface="楷体" pitchFamily="49" charset="-122"/>
              <a:ea typeface="楷体" pitchFamily="49" charset="-122"/>
            </a:endParaRPr>
          </a:p>
          <a:p>
            <a:r>
              <a:rPr lang="zh-CN" altLang="en-US" sz="2400" b="1" dirty="0">
                <a:latin typeface="楷体" pitchFamily="49" charset="-122"/>
                <a:ea typeface="楷体" pitchFamily="49" charset="-122"/>
              </a:rPr>
              <a:t>预留政策空间？</a:t>
            </a:r>
            <a:r>
              <a:rPr lang="en-US" altLang="zh-CN" sz="2400" b="1" dirty="0">
                <a:latin typeface="楷体" pitchFamily="49" charset="-122"/>
                <a:ea typeface="楷体" pitchFamily="49" charset="-122"/>
              </a:rPr>
              <a:t>(</a:t>
            </a:r>
            <a:r>
              <a:rPr lang="zh-CN" altLang="en-US" sz="2400" b="1" dirty="0">
                <a:latin typeface="楷体" pitchFamily="49" charset="-122"/>
                <a:ea typeface="楷体" pitchFamily="49" charset="-122"/>
              </a:rPr>
              <a:t>安全）</a:t>
            </a:r>
            <a:endParaRPr lang="zh-CN" altLang="en-US" sz="2400" dirty="0"/>
          </a:p>
        </p:txBody>
      </p:sp>
    </p:spTree>
    <p:extLst>
      <p:ext uri="{BB962C8B-B14F-4D97-AF65-F5344CB8AC3E}">
        <p14:creationId xmlns:p14="http://schemas.microsoft.com/office/powerpoint/2010/main" val="3407257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EA01C5-4B0D-7EFD-74E2-669E1539491C}"/>
              </a:ext>
            </a:extLst>
          </p:cNvPr>
          <p:cNvSpPr>
            <a:spLocks noGrp="1"/>
          </p:cNvSpPr>
          <p:nvPr>
            <p:ph type="title"/>
          </p:nvPr>
        </p:nvSpPr>
        <p:spPr>
          <a:xfrm>
            <a:off x="786994" y="123725"/>
            <a:ext cx="10515600" cy="1105230"/>
          </a:xfrm>
        </p:spPr>
        <p:txBody>
          <a:bodyPr/>
          <a:lstStyle/>
          <a:p>
            <a:r>
              <a:rPr lang="en-US" altLang="zh-CN" dirty="0"/>
              <a:t>                           </a:t>
            </a:r>
            <a:r>
              <a:rPr lang="zh-CN" altLang="en-US" sz="4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主要内容</a:t>
            </a:r>
          </a:p>
        </p:txBody>
      </p:sp>
      <p:sp>
        <p:nvSpPr>
          <p:cNvPr id="3" name="内容占位符 2">
            <a:extLst>
              <a:ext uri="{FF2B5EF4-FFF2-40B4-BE49-F238E27FC236}">
                <a16:creationId xmlns:a16="http://schemas.microsoft.com/office/drawing/2014/main" id="{546DD3E4-2C57-A63E-5D8F-91A509D72EC2}"/>
              </a:ext>
            </a:extLst>
          </p:cNvPr>
          <p:cNvSpPr>
            <a:spLocks noGrp="1"/>
          </p:cNvSpPr>
          <p:nvPr>
            <p:ph idx="1"/>
          </p:nvPr>
        </p:nvSpPr>
        <p:spPr>
          <a:xfrm>
            <a:off x="548641" y="1506931"/>
            <a:ext cx="11455603" cy="4743184"/>
          </a:xfrm>
        </p:spPr>
        <p:txBody>
          <a:bodyPr>
            <a:normAutofit/>
          </a:bodyPr>
          <a:lstStyle/>
          <a:p>
            <a:pPr>
              <a:lnSpc>
                <a:spcPct val="150000"/>
              </a:lnSpc>
            </a:pPr>
            <a:r>
              <a:rPr lang="en-US" altLang="zh-CN" sz="3600" b="1" dirty="0">
                <a:latin typeface="楷体" panose="02010609060101010101" pitchFamily="49" charset="-122"/>
                <a:ea typeface="楷体" panose="02010609060101010101" pitchFamily="49" charset="-122"/>
              </a:rPr>
              <a:t>1.</a:t>
            </a:r>
            <a:r>
              <a:rPr lang="zh-CN" altLang="en-US" sz="3600" b="1" dirty="0">
                <a:latin typeface="楷体" panose="02010609060101010101" pitchFamily="49" charset="-122"/>
                <a:ea typeface="楷体" panose="02010609060101010101" pitchFamily="49" charset="-122"/>
              </a:rPr>
              <a:t>“贸易面向型”国际数据规则的特点及趋向</a:t>
            </a:r>
            <a:endParaRPr lang="en-US" altLang="zh-CN" sz="3600" b="1" dirty="0">
              <a:latin typeface="楷体" panose="02010609060101010101" pitchFamily="49" charset="-122"/>
              <a:ea typeface="楷体" panose="02010609060101010101" pitchFamily="49" charset="-122"/>
            </a:endParaRPr>
          </a:p>
          <a:p>
            <a:pPr>
              <a:lnSpc>
                <a:spcPct val="150000"/>
              </a:lnSpc>
            </a:pPr>
            <a:r>
              <a:rPr lang="en-US" altLang="zh-CN" sz="3600" b="1" dirty="0">
                <a:solidFill>
                  <a:srgbClr val="FF0000"/>
                </a:solidFill>
                <a:latin typeface="楷体" panose="02010609060101010101" pitchFamily="49" charset="-122"/>
                <a:ea typeface="楷体" panose="02010609060101010101" pitchFamily="49" charset="-122"/>
              </a:rPr>
              <a:t>2.</a:t>
            </a:r>
            <a:r>
              <a:rPr lang="zh-CN" altLang="en-US" sz="3600" b="1" dirty="0">
                <a:solidFill>
                  <a:srgbClr val="FF0000"/>
                </a:solidFill>
                <a:latin typeface="楷体" panose="02010609060101010101" pitchFamily="49" charset="-122"/>
                <a:ea typeface="楷体" panose="02010609060101010101" pitchFamily="49" charset="-122"/>
              </a:rPr>
              <a:t> 地方数据治理的基本原则及策略</a:t>
            </a:r>
            <a:endParaRPr lang="en-US" altLang="zh-CN" sz="3600" b="1" dirty="0">
              <a:solidFill>
                <a:srgbClr val="FF0000"/>
              </a:solidFill>
              <a:latin typeface="楷体" panose="02010609060101010101" pitchFamily="49" charset="-122"/>
              <a:ea typeface="楷体" panose="02010609060101010101" pitchFamily="49" charset="-122"/>
            </a:endParaRPr>
          </a:p>
          <a:p>
            <a:pPr>
              <a:lnSpc>
                <a:spcPct val="150000"/>
              </a:lnSpc>
            </a:pPr>
            <a:r>
              <a:rPr lang="en-US" altLang="zh-CN" sz="3600" b="1" dirty="0">
                <a:latin typeface="楷体" panose="02010609060101010101" pitchFamily="49" charset="-122"/>
                <a:ea typeface="楷体" panose="02010609060101010101" pitchFamily="49" charset="-122"/>
              </a:rPr>
              <a:t>3. </a:t>
            </a:r>
            <a:r>
              <a:rPr lang="zh-CN" altLang="en-US" sz="3600" b="1" dirty="0">
                <a:latin typeface="楷体" panose="02010609060101010101" pitchFamily="49" charset="-122"/>
                <a:ea typeface="楷体" panose="02010609060101010101" pitchFamily="49" charset="-122"/>
              </a:rPr>
              <a:t>地方数据治理的代表性实践</a:t>
            </a:r>
            <a:endParaRPr lang="en-US" altLang="zh-CN" sz="3600" b="1" dirty="0">
              <a:latin typeface="楷体" panose="02010609060101010101" pitchFamily="49" charset="-122"/>
              <a:ea typeface="楷体" panose="02010609060101010101" pitchFamily="49" charset="-122"/>
            </a:endParaRPr>
          </a:p>
          <a:p>
            <a:pPr>
              <a:lnSpc>
                <a:spcPct val="150000"/>
              </a:lnSpc>
            </a:pPr>
            <a:r>
              <a:rPr lang="en-US" altLang="zh-CN" sz="3600" b="1" dirty="0">
                <a:latin typeface="楷体" panose="02010609060101010101" pitchFamily="49" charset="-122"/>
                <a:ea typeface="楷体" panose="02010609060101010101" pitchFamily="49" charset="-122"/>
              </a:rPr>
              <a:t>4. </a:t>
            </a:r>
            <a:r>
              <a:rPr lang="zh-CN" altLang="en-US" sz="3600" b="1" dirty="0">
                <a:latin typeface="楷体" panose="02010609060101010101" pitchFamily="49" charset="-122"/>
                <a:ea typeface="楷体" panose="02010609060101010101" pitchFamily="49" charset="-122"/>
              </a:rPr>
              <a:t>地方数据治理与数字贸易发展</a:t>
            </a:r>
            <a:r>
              <a:rPr lang="zh-CN" altLang="en-US" dirty="0">
                <a:latin typeface="楷体" panose="02010609060101010101" pitchFamily="49" charset="-122"/>
                <a:ea typeface="楷体" panose="02010609060101010101" pitchFamily="49" charset="-122"/>
              </a:rPr>
              <a:t>（基于数字内容贸易视角）</a:t>
            </a:r>
          </a:p>
        </p:txBody>
      </p:sp>
    </p:spTree>
    <p:extLst>
      <p:ext uri="{BB962C8B-B14F-4D97-AF65-F5344CB8AC3E}">
        <p14:creationId xmlns:p14="http://schemas.microsoft.com/office/powerpoint/2010/main" val="3065859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518" y="135839"/>
            <a:ext cx="11764061" cy="614477"/>
          </a:xfrm>
        </p:spPr>
        <p:txBody>
          <a:bodyPr>
            <a:normAutofit/>
          </a:bodyPr>
          <a:lstStyle/>
          <a:p>
            <a:pPr algn="ctr"/>
            <a:r>
              <a:rPr lang="zh-CN" altLang="en-US" sz="3600" b="1" dirty="0">
                <a:latin typeface="楷体" panose="02010609060101010101" pitchFamily="49" charset="-122"/>
                <a:ea typeface="楷体" panose="02010609060101010101" pitchFamily="49" charset="-122"/>
              </a:rPr>
              <a:t>地方数据治理的基本原则及策略思考</a:t>
            </a:r>
          </a:p>
        </p:txBody>
      </p:sp>
      <p:sp>
        <p:nvSpPr>
          <p:cNvPr id="3" name="内容占位符 2"/>
          <p:cNvSpPr>
            <a:spLocks noGrp="1"/>
          </p:cNvSpPr>
          <p:nvPr>
            <p:ph idx="1"/>
          </p:nvPr>
        </p:nvSpPr>
        <p:spPr>
          <a:xfrm>
            <a:off x="309067" y="925373"/>
            <a:ext cx="11764061" cy="5713171"/>
          </a:xfrm>
        </p:spPr>
        <p:txBody>
          <a:bodyPr>
            <a:normAutofit lnSpcReduction="10000"/>
          </a:bodyPr>
          <a:lstStyle/>
          <a:p>
            <a:pPr>
              <a:buFont typeface="Wingdings" panose="05000000000000000000" pitchFamily="2" charset="2"/>
              <a:buChar char="Ø"/>
            </a:pPr>
            <a:r>
              <a:rPr lang="zh-CN" altLang="en-US" b="1" dirty="0">
                <a:latin typeface="楷体" panose="02010609060101010101" pitchFamily="49" charset="-122"/>
                <a:ea typeface="楷体" panose="02010609060101010101" pitchFamily="49" charset="-122"/>
              </a:rPr>
              <a:t>应重点推进构建</a:t>
            </a:r>
            <a:r>
              <a:rPr lang="zh-CN" altLang="en-US"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“流动</a:t>
            </a:r>
            <a:r>
              <a:rPr lang="en-US" altLang="zh-CN"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共享</a:t>
            </a:r>
            <a:r>
              <a:rPr lang="en-US" altLang="zh-CN"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创新”</a:t>
            </a:r>
            <a:r>
              <a:rPr lang="zh-CN" altLang="en-US"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三位一体的数据治理框架</a:t>
            </a:r>
            <a:endParaRPr lang="en-US" altLang="zh-CN"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0" indent="0">
              <a:buNone/>
            </a:pPr>
            <a:r>
              <a:rPr lang="zh-CN" altLang="en-US" b="1"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 （</a:t>
            </a:r>
            <a:r>
              <a:rPr lang="en-US" altLang="zh-CN" sz="2400" b="1" dirty="0">
                <a:latin typeface="楷体" panose="02010609060101010101" pitchFamily="49" charset="-122"/>
                <a:ea typeface="楷体" panose="02010609060101010101" pitchFamily="49" charset="-122"/>
              </a:rPr>
              <a:t>1</a:t>
            </a:r>
            <a:r>
              <a:rPr lang="zh-CN" altLang="en-US" sz="2400" b="1" dirty="0">
                <a:latin typeface="楷体" panose="02010609060101010101" pitchFamily="49" charset="-122"/>
                <a:ea typeface="楷体" panose="02010609060101010101" pitchFamily="49" charset="-122"/>
              </a:rPr>
              <a:t>）</a:t>
            </a:r>
            <a:r>
              <a:rPr lang="en-US" altLang="zh-CN" sz="2400" b="1" dirty="0">
                <a:latin typeface="楷体" panose="02010609060101010101" pitchFamily="49" charset="-122"/>
                <a:ea typeface="楷体" panose="02010609060101010101" pitchFamily="49" charset="-122"/>
              </a:rPr>
              <a:t>CP/DE: </a:t>
            </a:r>
            <a:r>
              <a:rPr lang="zh-CN" altLang="en-US" sz="2400" b="1" u="sng"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流动</a:t>
            </a:r>
            <a:r>
              <a:rPr lang="en-US" altLang="zh-CN" sz="2400" b="1" u="sng"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2400" b="1" u="sng"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共享</a:t>
            </a:r>
            <a:r>
              <a:rPr lang="zh-CN" altLang="en-US" sz="2400" b="1" dirty="0">
                <a:latin typeface="楷体" panose="02010609060101010101" pitchFamily="49" charset="-122"/>
                <a:ea typeface="楷体" panose="02010609060101010101" pitchFamily="49" charset="-122"/>
              </a:rPr>
              <a:t>；（</a:t>
            </a:r>
            <a:r>
              <a:rPr lang="en-US" altLang="zh-CN" sz="2400" b="1" dirty="0">
                <a:latin typeface="楷体" panose="02010609060101010101" pitchFamily="49" charset="-122"/>
                <a:ea typeface="楷体" panose="02010609060101010101" pitchFamily="49" charset="-122"/>
              </a:rPr>
              <a:t>2</a:t>
            </a:r>
            <a:r>
              <a:rPr lang="zh-CN" altLang="en-US" sz="2400" b="1" dirty="0">
                <a:latin typeface="楷体" panose="02010609060101010101" pitchFamily="49" charset="-122"/>
                <a:ea typeface="楷体" panose="02010609060101010101" pitchFamily="49" charset="-122"/>
              </a:rPr>
              <a:t>）</a:t>
            </a:r>
            <a:r>
              <a:rPr lang="en-US" altLang="zh-CN" sz="2400" b="1" dirty="0">
                <a:latin typeface="楷体" panose="02010609060101010101" pitchFamily="49" charset="-122"/>
                <a:ea typeface="楷体" panose="02010609060101010101" pitchFamily="49" charset="-122"/>
              </a:rPr>
              <a:t>B-ready</a:t>
            </a:r>
            <a:r>
              <a:rPr lang="zh-CN" altLang="en-US" sz="2400" b="1" dirty="0">
                <a:latin typeface="楷体" panose="02010609060101010101" pitchFamily="49" charset="-122"/>
                <a:ea typeface="楷体" panose="02010609060101010101" pitchFamily="49" charset="-122"/>
              </a:rPr>
              <a:t>评估：</a:t>
            </a:r>
            <a:r>
              <a:rPr lang="zh-CN" altLang="en-US" sz="24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流动</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保护；（规则前瞻于营商评价）</a:t>
            </a:r>
            <a:endParaRPr lang="en-US" altLang="zh-CN" sz="2400" b="1" dirty="0">
              <a:latin typeface="楷体" panose="02010609060101010101" pitchFamily="49" charset="-122"/>
              <a:ea typeface="楷体" panose="02010609060101010101" pitchFamily="49" charset="-122"/>
            </a:endParaRPr>
          </a:p>
          <a:p>
            <a:pPr marL="0" indent="0">
              <a:buNone/>
            </a:pPr>
            <a:r>
              <a:rPr lang="en-US" altLang="zh-CN" b="1" dirty="0">
                <a:latin typeface="楷体" panose="02010609060101010101" pitchFamily="49" charset="-122"/>
                <a:ea typeface="楷体" panose="02010609060101010101" pitchFamily="49" charset="-122"/>
              </a:rPr>
              <a:t>  </a:t>
            </a:r>
            <a:r>
              <a:rPr lang="zh-CN" altLang="en-US" b="1" dirty="0">
                <a:latin typeface="楷体" panose="02010609060101010101" pitchFamily="49" charset="-122"/>
                <a:ea typeface="楷体" panose="02010609060101010101" pitchFamily="49" charset="-122"/>
              </a:rPr>
              <a:t>    </a:t>
            </a:r>
            <a:r>
              <a:rPr lang="en-US" altLang="zh-CN" b="1" dirty="0">
                <a:latin typeface="楷体" panose="02010609060101010101" pitchFamily="49" charset="-122"/>
                <a:ea typeface="楷体" panose="02010609060101010101" pitchFamily="49" charset="-122"/>
              </a:rPr>
              <a:t> </a:t>
            </a:r>
          </a:p>
          <a:p>
            <a:pPr marL="0" indent="0">
              <a:buNone/>
            </a:pPr>
            <a:endParaRPr lang="en-US" altLang="zh-CN" b="1" dirty="0">
              <a:latin typeface="楷体" panose="02010609060101010101" pitchFamily="49" charset="-122"/>
              <a:ea typeface="楷体" panose="02010609060101010101" pitchFamily="49" charset="-122"/>
            </a:endParaRPr>
          </a:p>
          <a:p>
            <a:pPr marL="0" indent="0">
              <a:buNone/>
            </a:pPr>
            <a:endParaRPr lang="en-US" altLang="zh-CN" b="1" dirty="0">
              <a:latin typeface="楷体" panose="02010609060101010101" pitchFamily="49" charset="-122"/>
              <a:ea typeface="楷体" panose="02010609060101010101" pitchFamily="49" charset="-122"/>
            </a:endParaRPr>
          </a:p>
          <a:p>
            <a:pPr marL="0" indent="0">
              <a:buNone/>
            </a:pPr>
            <a:endParaRPr lang="en-US" altLang="zh-CN" b="1" dirty="0">
              <a:latin typeface="楷体" panose="02010609060101010101" pitchFamily="49" charset="-122"/>
              <a:ea typeface="楷体" panose="02010609060101010101" pitchFamily="49" charset="-122"/>
            </a:endParaRPr>
          </a:p>
          <a:p>
            <a:pPr marL="0" indent="0">
              <a:buNone/>
            </a:pPr>
            <a:endParaRPr lang="en-US" altLang="zh-CN" b="1" dirty="0">
              <a:latin typeface="楷体" panose="02010609060101010101" pitchFamily="49" charset="-122"/>
              <a:ea typeface="楷体" panose="02010609060101010101" pitchFamily="49" charset="-122"/>
            </a:endParaRPr>
          </a:p>
          <a:p>
            <a:pPr marL="0" indent="0">
              <a:buNone/>
            </a:pPr>
            <a:endParaRPr lang="en-US" altLang="zh-CN" b="1" dirty="0">
              <a:latin typeface="楷体" panose="02010609060101010101" pitchFamily="49" charset="-122"/>
              <a:ea typeface="楷体" panose="02010609060101010101" pitchFamily="49" charset="-122"/>
            </a:endParaRPr>
          </a:p>
          <a:p>
            <a:pPr marL="0" indent="0">
              <a:buNone/>
            </a:pPr>
            <a:r>
              <a:rPr lang="en-US" altLang="zh-CN" b="1" dirty="0">
                <a:latin typeface="楷体" panose="02010609060101010101" pitchFamily="49" charset="-122"/>
                <a:ea typeface="楷体" panose="02010609060101010101" pitchFamily="49" charset="-122"/>
              </a:rPr>
              <a:t> </a:t>
            </a:r>
            <a:r>
              <a:rPr lang="zh-CN" altLang="en-US" b="1"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a:t>
            </a:r>
            <a:r>
              <a:rPr lang="en-US" altLang="zh-CN" sz="2400" b="1" dirty="0">
                <a:latin typeface="楷体" panose="02010609060101010101" pitchFamily="49" charset="-122"/>
                <a:ea typeface="楷体" panose="02010609060101010101" pitchFamily="49" charset="-122"/>
              </a:rPr>
              <a:t>3</a:t>
            </a:r>
            <a:r>
              <a:rPr lang="zh-CN" altLang="en-US" sz="2400" b="1" dirty="0">
                <a:latin typeface="楷体" panose="02010609060101010101" pitchFamily="49" charset="-122"/>
                <a:ea typeface="楷体" panose="02010609060101010101" pitchFamily="49" charset="-122"/>
              </a:rPr>
              <a:t>）需在数据</a:t>
            </a:r>
            <a:r>
              <a:rPr lang="zh-CN" altLang="en-US" sz="2400" b="1" u="sng"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创新</a:t>
            </a:r>
            <a:r>
              <a:rPr lang="zh-CN" altLang="en-US" sz="2400" b="1" dirty="0">
                <a:latin typeface="楷体" panose="02010609060101010101" pitchFamily="49" charset="-122"/>
                <a:ea typeface="楷体" panose="02010609060101010101" pitchFamily="49" charset="-122"/>
              </a:rPr>
              <a:t>治理维度发力（“科技创新中心”，四个中心，技术基础）</a:t>
            </a:r>
            <a:endParaRPr lang="en-US" altLang="zh-CN" sz="2400" b="1" dirty="0">
              <a:latin typeface="楷体" panose="02010609060101010101" pitchFamily="49" charset="-122"/>
              <a:ea typeface="楷体" panose="02010609060101010101" pitchFamily="49" charset="-122"/>
            </a:endParaRPr>
          </a:p>
          <a:p>
            <a:pPr marL="0" indent="0">
              <a:buNone/>
            </a:pPr>
            <a:endParaRPr lang="en-US" altLang="zh-CN" sz="2400" b="1" dirty="0">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b="1" dirty="0">
                <a:latin typeface="楷体" panose="02010609060101010101" pitchFamily="49" charset="-122"/>
                <a:ea typeface="楷体" panose="02010609060101010101" pitchFamily="49" charset="-122"/>
              </a:rPr>
              <a:t> 在国家法律法规</a:t>
            </a:r>
            <a:r>
              <a:rPr lang="zh-CN" altLang="en-US"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授权范围内</a:t>
            </a:r>
            <a:r>
              <a:rPr lang="zh-CN" altLang="en-US" b="1" dirty="0">
                <a:latin typeface="楷体" panose="02010609060101010101" pitchFamily="49" charset="-122"/>
                <a:ea typeface="楷体" panose="02010609060101010101" pitchFamily="49" charset="-122"/>
              </a:rPr>
              <a:t>进行数据治理创新或突破</a:t>
            </a:r>
            <a:endParaRPr lang="en-US" altLang="zh-CN" b="1" dirty="0">
              <a:latin typeface="楷体" panose="02010609060101010101" pitchFamily="49" charset="-122"/>
              <a:ea typeface="楷体" panose="02010609060101010101" pitchFamily="49" charset="-122"/>
            </a:endParaRPr>
          </a:p>
          <a:p>
            <a:pPr marL="0" indent="0">
              <a:buNone/>
            </a:pPr>
            <a:r>
              <a:rPr lang="zh-CN" altLang="en-US" b="1" dirty="0">
                <a:latin typeface="楷体" panose="02010609060101010101" pitchFamily="49" charset="-122"/>
                <a:ea typeface="楷体" panose="02010609060101010101" pitchFamily="49" charset="-122"/>
              </a:rPr>
              <a:t>    规则</a:t>
            </a:r>
            <a:r>
              <a:rPr lang="en-US" altLang="zh-CN" b="1" dirty="0">
                <a:latin typeface="楷体" panose="02010609060101010101" pitchFamily="49" charset="-122"/>
                <a:ea typeface="楷体" panose="02010609060101010101" pitchFamily="49" charset="-122"/>
              </a:rPr>
              <a:t>—</a:t>
            </a:r>
            <a:r>
              <a:rPr lang="zh-CN" altLang="en-US" b="1" dirty="0">
                <a:latin typeface="楷体" panose="02010609060101010101" pitchFamily="49" charset="-122"/>
                <a:ea typeface="楷体" panose="02010609060101010101" pitchFamily="49" charset="-122"/>
              </a:rPr>
              <a:t>规制（中央</a:t>
            </a:r>
            <a:r>
              <a:rPr lang="en-US" altLang="zh-CN" b="1" dirty="0">
                <a:latin typeface="楷体" panose="02010609060101010101" pitchFamily="49" charset="-122"/>
                <a:ea typeface="楷体" panose="02010609060101010101" pitchFamily="49" charset="-122"/>
              </a:rPr>
              <a:t>center</a:t>
            </a:r>
            <a:r>
              <a:rPr lang="zh-CN" altLang="en-US" b="1" dirty="0">
                <a:latin typeface="楷体" panose="02010609060101010101" pitchFamily="49" charset="-122"/>
                <a:ea typeface="楷体" panose="02010609060101010101" pitchFamily="49" charset="-122"/>
              </a:rPr>
              <a:t>、</a:t>
            </a:r>
            <a:r>
              <a:rPr lang="zh-CN" altLang="en-US" b="1" u="sng" dirty="0">
                <a:latin typeface="楷体" panose="02010609060101010101" pitchFamily="49" charset="-122"/>
                <a:ea typeface="楷体" panose="02010609060101010101" pitchFamily="49" charset="-122"/>
              </a:rPr>
              <a:t>地区</a:t>
            </a:r>
            <a:r>
              <a:rPr lang="en-US" altLang="zh-CN" b="1" u="sng" dirty="0">
                <a:latin typeface="楷体" panose="02010609060101010101" pitchFamily="49" charset="-122"/>
                <a:ea typeface="楷体" panose="02010609060101010101" pitchFamily="49" charset="-122"/>
              </a:rPr>
              <a:t>region</a:t>
            </a:r>
            <a:r>
              <a:rPr lang="zh-CN" altLang="en-US" b="1" dirty="0">
                <a:latin typeface="楷体" panose="02010609060101010101" pitchFamily="49" charset="-122"/>
                <a:ea typeface="楷体" panose="02010609060101010101" pitchFamily="49" charset="-122"/>
              </a:rPr>
              <a:t>、地方</a:t>
            </a:r>
            <a:r>
              <a:rPr lang="en-US" altLang="zh-CN" b="1" dirty="0">
                <a:latin typeface="楷体" panose="02010609060101010101" pitchFamily="49" charset="-122"/>
                <a:ea typeface="楷体" panose="02010609060101010101" pitchFamily="49" charset="-122"/>
              </a:rPr>
              <a:t>local</a:t>
            </a:r>
            <a:r>
              <a:rPr lang="zh-CN" altLang="en-US" b="1" dirty="0">
                <a:latin typeface="楷体" panose="02010609060101010101" pitchFamily="49" charset="-122"/>
                <a:ea typeface="楷体" panose="02010609060101010101" pitchFamily="49" charset="-122"/>
              </a:rPr>
              <a:t>）</a:t>
            </a:r>
            <a:endParaRPr lang="en-US" altLang="zh-CN" b="1" dirty="0">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2"/>
          <a:stretch>
            <a:fillRect/>
          </a:stretch>
        </p:blipFill>
        <p:spPr>
          <a:xfrm>
            <a:off x="1170433" y="1889965"/>
            <a:ext cx="8200339" cy="270210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313BDD-3A48-9628-B7AD-D8E8330E3FFA}"/>
              </a:ext>
            </a:extLst>
          </p:cNvPr>
          <p:cNvSpPr>
            <a:spLocks noGrp="1"/>
          </p:cNvSpPr>
          <p:nvPr>
            <p:ph type="title"/>
          </p:nvPr>
        </p:nvSpPr>
        <p:spPr>
          <a:xfrm>
            <a:off x="1012371" y="157656"/>
            <a:ext cx="11179629" cy="1325563"/>
          </a:xfrm>
        </p:spPr>
        <p:txBody>
          <a:bodyPr/>
          <a:lstStyle/>
          <a:p>
            <a:r>
              <a:rPr lang="zh-CN" altLang="en-US" dirty="0"/>
              <a:t> </a:t>
            </a:r>
            <a:r>
              <a:rPr lang="zh-CN" altLang="en-US" sz="3600" b="1" dirty="0">
                <a:effectLst>
                  <a:outerShdw blurRad="38100" dist="38100" dir="2700000" algn="tl">
                    <a:srgbClr val="000000">
                      <a:alpha val="43137"/>
                    </a:srgbClr>
                  </a:outerShdw>
                </a:effectLst>
              </a:rPr>
              <a:t>中央层面的数据跨境流动治理体系（</a:t>
            </a:r>
            <a:r>
              <a:rPr lang="en-US" altLang="zh-CN" sz="3600" b="1" dirty="0">
                <a:effectLst>
                  <a:outerShdw blurRad="38100" dist="38100" dir="2700000" algn="tl">
                    <a:srgbClr val="000000">
                      <a:alpha val="43137"/>
                    </a:srgbClr>
                  </a:outerShdw>
                </a:effectLst>
              </a:rPr>
              <a:t>1+3+N</a:t>
            </a:r>
            <a:r>
              <a:rPr lang="zh-CN" altLang="en-US" sz="3600" b="1" dirty="0">
                <a:effectLst>
                  <a:outerShdw blurRad="38100" dist="38100" dir="2700000" algn="tl">
                    <a:srgbClr val="000000">
                      <a:alpha val="43137"/>
                    </a:srgbClr>
                  </a:outerShdw>
                </a:effectLst>
              </a:rPr>
              <a:t>）</a:t>
            </a:r>
          </a:p>
        </p:txBody>
      </p:sp>
      <p:pic>
        <p:nvPicPr>
          <p:cNvPr id="5" name="图片 4">
            <a:extLst>
              <a:ext uri="{FF2B5EF4-FFF2-40B4-BE49-F238E27FC236}">
                <a16:creationId xmlns:a16="http://schemas.microsoft.com/office/drawing/2014/main" id="{F977D19B-89BF-DDAA-0C94-9D61276C9D7E}"/>
              </a:ext>
            </a:extLst>
          </p:cNvPr>
          <p:cNvPicPr>
            <a:picLocks noChangeAspect="1"/>
          </p:cNvPicPr>
          <p:nvPr/>
        </p:nvPicPr>
        <p:blipFill>
          <a:blip r:embed="rId2"/>
          <a:stretch>
            <a:fillRect/>
          </a:stretch>
        </p:blipFill>
        <p:spPr>
          <a:xfrm>
            <a:off x="553250" y="1483219"/>
            <a:ext cx="10942064" cy="4602536"/>
          </a:xfrm>
          <a:prstGeom prst="rect">
            <a:avLst/>
          </a:prstGeom>
        </p:spPr>
      </p:pic>
    </p:spTree>
    <p:extLst>
      <p:ext uri="{BB962C8B-B14F-4D97-AF65-F5344CB8AC3E}">
        <p14:creationId xmlns:p14="http://schemas.microsoft.com/office/powerpoint/2010/main" val="276703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313BDD-3A48-9628-B7AD-D8E8330E3FFA}"/>
              </a:ext>
            </a:extLst>
          </p:cNvPr>
          <p:cNvSpPr>
            <a:spLocks noGrp="1"/>
          </p:cNvSpPr>
          <p:nvPr>
            <p:ph type="title"/>
          </p:nvPr>
        </p:nvSpPr>
        <p:spPr>
          <a:xfrm>
            <a:off x="743430" y="111418"/>
            <a:ext cx="11179629" cy="1029661"/>
          </a:xfrm>
        </p:spPr>
        <p:txBody>
          <a:bodyPr/>
          <a:lstStyle/>
          <a:p>
            <a:r>
              <a:rPr lang="zh-CN" altLang="en-US" dirty="0"/>
              <a:t> </a:t>
            </a:r>
            <a:r>
              <a:rPr lang="zh-CN" altLang="en-US" sz="3600" b="1" dirty="0">
                <a:effectLst>
                  <a:outerShdw blurRad="38100" dist="38100" dir="2700000" algn="tl">
                    <a:srgbClr val="000000">
                      <a:alpha val="43137"/>
                    </a:srgbClr>
                  </a:outerShdw>
                </a:effectLst>
              </a:rPr>
              <a:t>中央层面的数据跨境流动治理体系（数据出境四件套）</a:t>
            </a:r>
          </a:p>
        </p:txBody>
      </p:sp>
      <p:pic>
        <p:nvPicPr>
          <p:cNvPr id="4" name="图片 3">
            <a:extLst>
              <a:ext uri="{FF2B5EF4-FFF2-40B4-BE49-F238E27FC236}">
                <a16:creationId xmlns:a16="http://schemas.microsoft.com/office/drawing/2014/main" id="{82AA47DE-5678-CDF9-CDFA-79F171AC2AEF}"/>
              </a:ext>
            </a:extLst>
          </p:cNvPr>
          <p:cNvPicPr>
            <a:picLocks noChangeAspect="1"/>
          </p:cNvPicPr>
          <p:nvPr/>
        </p:nvPicPr>
        <p:blipFill>
          <a:blip r:embed="rId2"/>
          <a:stretch>
            <a:fillRect/>
          </a:stretch>
        </p:blipFill>
        <p:spPr>
          <a:xfrm>
            <a:off x="1152605" y="1252806"/>
            <a:ext cx="9551253" cy="5247887"/>
          </a:xfrm>
          <a:prstGeom prst="rect">
            <a:avLst/>
          </a:prstGeom>
        </p:spPr>
      </p:pic>
    </p:spTree>
    <p:extLst>
      <p:ext uri="{BB962C8B-B14F-4D97-AF65-F5344CB8AC3E}">
        <p14:creationId xmlns:p14="http://schemas.microsoft.com/office/powerpoint/2010/main" val="3922519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47851" y="109727"/>
            <a:ext cx="10515600" cy="599846"/>
          </a:xfrm>
        </p:spPr>
        <p:txBody>
          <a:bodyPr>
            <a:normAutofit/>
          </a:bodyPr>
          <a:lstStyle/>
          <a:p>
            <a:r>
              <a:rPr lang="zh-CN" altLang="en-US" sz="3200" b="1" kern="100" dirty="0">
                <a:latin typeface="楷体" panose="02010609060101010101" pitchFamily="49" charset="-122"/>
                <a:ea typeface="楷体" panose="02010609060101010101" pitchFamily="49" charset="-122"/>
                <a:cs typeface="Arial" panose="020B0604020202020204" pitchFamily="34" charset="0"/>
              </a:rPr>
              <a:t>                 问题的提出</a:t>
            </a:r>
          </a:p>
        </p:txBody>
      </p:sp>
      <p:sp>
        <p:nvSpPr>
          <p:cNvPr id="3" name="内容占位符 2"/>
          <p:cNvSpPr>
            <a:spLocks noGrp="1"/>
          </p:cNvSpPr>
          <p:nvPr>
            <p:ph idx="1"/>
          </p:nvPr>
        </p:nvSpPr>
        <p:spPr>
          <a:xfrm>
            <a:off x="336781" y="1098050"/>
            <a:ext cx="11702853" cy="5272014"/>
          </a:xfrm>
        </p:spPr>
        <p:txBody>
          <a:bodyPr>
            <a:noAutofit/>
          </a:bodyPr>
          <a:lstStyle/>
          <a:p>
            <a:pPr>
              <a:buFont typeface="Wingdings" panose="05000000000000000000" pitchFamily="2" charset="2"/>
              <a:buChar char="Ø"/>
            </a:pP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背景：数据及其治理的</a:t>
            </a:r>
            <a:r>
              <a:rPr lang="zh-CN" altLang="en-US"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重要性</a:t>
            </a: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凸显</a:t>
            </a:r>
            <a:endPar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0" indent="0">
              <a:buNone/>
            </a:pPr>
            <a:r>
              <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数字经济：新增要素（数据</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独立？增强）</a:t>
            </a:r>
            <a:endParaRPr lang="en-US" altLang="zh-CN" dirty="0">
              <a:latin typeface="楷体" panose="02010609060101010101" pitchFamily="49" charset="-122"/>
              <a:ea typeface="楷体" panose="02010609060101010101" pitchFamily="49" charset="-122"/>
            </a:endParaRPr>
          </a:p>
          <a:p>
            <a:pPr marL="0" indent="0">
              <a:buNone/>
            </a:pPr>
            <a:r>
              <a:rPr lang="en-US" altLang="zh-CN"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  国际贸易：价值链组织方式（价值链贸易）；            </a:t>
            </a:r>
            <a:endParaRPr lang="en-US" altLang="zh-CN" dirty="0">
              <a:latin typeface="楷体" panose="02010609060101010101" pitchFamily="49" charset="-122"/>
              <a:ea typeface="楷体" panose="02010609060101010101" pitchFamily="49" charset="-122"/>
            </a:endParaRPr>
          </a:p>
          <a:p>
            <a:pPr marL="0" indent="0">
              <a:buNone/>
            </a:pPr>
            <a:r>
              <a:rPr lang="en-US" altLang="zh-CN"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贸易活动的支撑（尤其是数字贸易）；</a:t>
            </a:r>
            <a:endParaRPr lang="en-US" altLang="zh-CN" dirty="0">
              <a:latin typeface="楷体" panose="02010609060101010101" pitchFamily="49" charset="-122"/>
              <a:ea typeface="楷体" panose="02010609060101010101" pitchFamily="49" charset="-122"/>
            </a:endParaRPr>
          </a:p>
          <a:p>
            <a:pPr marL="0" indent="0">
              <a:buNone/>
            </a:pPr>
            <a:r>
              <a:rPr lang="en-US" altLang="zh-CN"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交易标的（数据贸易）；</a:t>
            </a:r>
            <a:endParaRPr lang="en-US" altLang="zh-CN" dirty="0">
              <a:latin typeface="楷体" panose="02010609060101010101" pitchFamily="49" charset="-122"/>
              <a:ea typeface="楷体" panose="02010609060101010101" pitchFamily="49" charset="-122"/>
            </a:endParaRPr>
          </a:p>
          <a:p>
            <a:pPr marL="0" indent="0">
              <a:buNone/>
            </a:pPr>
            <a:r>
              <a:rPr lang="zh-CN" altLang="en-US" dirty="0">
                <a:latin typeface="楷体" panose="02010609060101010101" pitchFamily="49" charset="-122"/>
                <a:ea typeface="楷体" panose="02010609060101010101" pitchFamily="49" charset="-122"/>
              </a:rPr>
              <a:t>             数字营商环境（数据治理）；</a:t>
            </a:r>
            <a:endParaRPr lang="en-US" altLang="zh-CN" dirty="0">
              <a:latin typeface="楷体" panose="02010609060101010101" pitchFamily="49" charset="-122"/>
              <a:ea typeface="楷体" panose="02010609060101010101" pitchFamily="49" charset="-122"/>
            </a:endParaRPr>
          </a:p>
          <a:p>
            <a:pPr marL="0" indent="0">
              <a:buNone/>
            </a:pPr>
            <a:endParaRPr lang="en-US" altLang="zh-CN" dirty="0">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国际数据治理的</a:t>
            </a:r>
            <a:r>
              <a:rPr lang="zh-CN" altLang="en-US"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两种模式</a:t>
            </a: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0" indent="0">
              <a:buNone/>
            </a:pPr>
            <a:r>
              <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“独立模式” </a:t>
            </a:r>
            <a:r>
              <a:rPr lang="en-US" altLang="zh-CN" dirty="0">
                <a:latin typeface="楷体" panose="02010609060101010101" pitchFamily="49" charset="-122"/>
                <a:ea typeface="楷体" panose="02010609060101010101" pitchFamily="49" charset="-122"/>
              </a:rPr>
              <a:t>VS </a:t>
            </a:r>
            <a:r>
              <a:rPr lang="zh-CN" altLang="en-US" dirty="0">
                <a:latin typeface="楷体" panose="02010609060101010101" pitchFamily="49" charset="-122"/>
                <a:ea typeface="楷体" panose="02010609060101010101" pitchFamily="49" charset="-122"/>
              </a:rPr>
              <a:t>“嵌入模式”</a:t>
            </a:r>
            <a:endParaRPr lang="en-US" altLang="zh-CN" dirty="0">
              <a:latin typeface="楷体" panose="02010609060101010101" pitchFamily="49" charset="-122"/>
              <a:ea typeface="楷体" panose="02010609060101010101" pitchFamily="49" charset="-122"/>
            </a:endParaRPr>
          </a:p>
          <a:p>
            <a:pPr marL="0" indent="0">
              <a:buNone/>
            </a:pPr>
            <a:r>
              <a:rPr lang="en-US" altLang="zh-CN"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（数据规则嵌入到经贸协定或相关安排之中）</a:t>
            </a:r>
            <a:endParaRPr lang="en-US" altLang="zh-CN" sz="2400" b="1" dirty="0">
              <a:latin typeface="楷体" panose="02010609060101010101" pitchFamily="49" charset="-122"/>
              <a:ea typeface="楷体" panose="02010609060101010101" pitchFamily="49" charset="-122"/>
            </a:endParaRPr>
          </a:p>
          <a:p>
            <a:pPr marL="0" indent="0">
              <a:lnSpc>
                <a:spcPct val="100000"/>
              </a:lnSpc>
              <a:buNone/>
            </a:pPr>
            <a:r>
              <a:rPr lang="en-US" altLang="zh-CN" sz="2000" dirty="0">
                <a:latin typeface="楷体" panose="02010609060101010101" pitchFamily="49" charset="-122"/>
                <a:ea typeface="楷体" panose="02010609060101010101" pitchFamily="49" charset="-122"/>
              </a:rPr>
              <a:t>         </a:t>
            </a:r>
            <a:r>
              <a:rPr lang="en-US" altLang="zh-CN" sz="2400" dirty="0">
                <a:latin typeface="楷体" panose="02010609060101010101" pitchFamily="49" charset="-122"/>
                <a:ea typeface="楷体" panose="02010609060101010101" pitchFamily="49" charset="-122"/>
              </a:rPr>
              <a:t> </a:t>
            </a:r>
            <a:endParaRPr lang="zh-CN" altLang="en-US" sz="2400" dirty="0">
              <a:latin typeface="楷体" panose="02010609060101010101" pitchFamily="49" charset="-122"/>
              <a:ea typeface="楷体" panose="02010609060101010101" pitchFamily="49"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82110B-427A-FCE6-DB3E-F19FCC900950}"/>
              </a:ext>
            </a:extLst>
          </p:cNvPr>
          <p:cNvSpPr>
            <a:spLocks noGrp="1"/>
          </p:cNvSpPr>
          <p:nvPr>
            <p:ph type="title"/>
          </p:nvPr>
        </p:nvSpPr>
        <p:spPr>
          <a:xfrm>
            <a:off x="477845" y="1114185"/>
            <a:ext cx="11056315" cy="1325563"/>
          </a:xfrm>
        </p:spPr>
        <p:txBody>
          <a:bodyPr>
            <a:normAutofit fontScale="90000"/>
          </a:bodyPr>
          <a:lstStyle/>
          <a:p>
            <a:r>
              <a:rPr lang="en-US" altLang="zh-CN" sz="3100" b="1" kern="100" dirty="0">
                <a:solidFill>
                  <a:srgbClr val="000000"/>
                </a:solidFill>
                <a:effectLst>
                  <a:outerShdw blurRad="38100" dist="38100" dir="2700000" algn="tl">
                    <a:srgbClr val="000000">
                      <a:alpha val="43137"/>
                    </a:srgbClr>
                  </a:outerShdw>
                </a:effectLst>
                <a:latin typeface="等线 Light" panose="02010600030101010101" pitchFamily="2" charset="-122"/>
                <a:cs typeface="Times New Roman" panose="02020603050405020304" pitchFamily="18" charset="0"/>
              </a:rPr>
              <a:t>2023</a:t>
            </a:r>
            <a:r>
              <a:rPr lang="zh-CN" altLang="zh-CN" sz="3100" b="1" kern="100" dirty="0">
                <a:solidFill>
                  <a:srgbClr val="000000"/>
                </a:solidFill>
                <a:effectLst>
                  <a:outerShdw blurRad="38100" dist="38100" dir="2700000" algn="tl">
                    <a:srgbClr val="000000">
                      <a:alpha val="43137"/>
                    </a:srgbClr>
                  </a:outerShdw>
                </a:effectLst>
                <a:latin typeface="等线 Light" panose="02010600030101010101" pitchFamily="2" charset="-122"/>
                <a:cs typeface="Times New Roman" panose="02020603050405020304" pitchFamily="18" charset="0"/>
              </a:rPr>
              <a:t>年</a:t>
            </a:r>
            <a:r>
              <a:rPr lang="en-US" altLang="zh-CN" sz="3100" b="1" kern="100" dirty="0">
                <a:solidFill>
                  <a:srgbClr val="000000"/>
                </a:solidFill>
                <a:effectLst>
                  <a:outerShdw blurRad="38100" dist="38100" dir="2700000" algn="tl">
                    <a:srgbClr val="000000">
                      <a:alpha val="43137"/>
                    </a:srgbClr>
                  </a:outerShdw>
                </a:effectLst>
                <a:latin typeface="等线 Light" panose="02010600030101010101" pitchFamily="2" charset="-122"/>
                <a:cs typeface="Times New Roman" panose="02020603050405020304" pitchFamily="18" charset="0"/>
              </a:rPr>
              <a:t>8</a:t>
            </a:r>
            <a:r>
              <a:rPr lang="zh-CN" altLang="zh-CN" sz="3100" b="1" kern="100" dirty="0">
                <a:solidFill>
                  <a:srgbClr val="000000"/>
                </a:solidFill>
                <a:effectLst>
                  <a:outerShdw blurRad="38100" dist="38100" dir="2700000" algn="tl">
                    <a:srgbClr val="000000">
                      <a:alpha val="43137"/>
                    </a:srgbClr>
                  </a:outerShdw>
                </a:effectLst>
                <a:latin typeface="等线 Light" panose="02010600030101010101" pitchFamily="2" charset="-122"/>
                <a:cs typeface="Times New Roman" panose="02020603050405020304" pitchFamily="18" charset="0"/>
              </a:rPr>
              <a:t>月国务院《关于进一步优化外商投资环境加大吸引外商投资力度的意见》</a:t>
            </a:r>
            <a:br>
              <a:rPr lang="zh-CN" altLang="zh-CN" b="1" kern="100" dirty="0">
                <a:latin typeface="等线 Light" panose="02010600030101010101" pitchFamily="2" charset="-122"/>
                <a:cs typeface="Times New Roman" panose="02020603050405020304" pitchFamily="18" charset="0"/>
              </a:rPr>
            </a:br>
            <a:endParaRPr lang="zh-CN" altLang="en-US" dirty="0"/>
          </a:p>
        </p:txBody>
      </p:sp>
      <p:sp>
        <p:nvSpPr>
          <p:cNvPr id="3" name="内容占位符 2">
            <a:extLst>
              <a:ext uri="{FF2B5EF4-FFF2-40B4-BE49-F238E27FC236}">
                <a16:creationId xmlns:a16="http://schemas.microsoft.com/office/drawing/2014/main" id="{56322AE1-6C63-1519-3941-35063F714B94}"/>
              </a:ext>
            </a:extLst>
          </p:cNvPr>
          <p:cNvSpPr>
            <a:spLocks noGrp="1"/>
          </p:cNvSpPr>
          <p:nvPr>
            <p:ph idx="1"/>
          </p:nvPr>
        </p:nvSpPr>
        <p:spPr>
          <a:xfrm>
            <a:off x="208707" y="2164808"/>
            <a:ext cx="11594592" cy="4451146"/>
          </a:xfrm>
        </p:spPr>
        <p:txBody>
          <a:bodyPr>
            <a:normAutofit lnSpcReduction="10000"/>
          </a:bodyPr>
          <a:lstStyle/>
          <a:p>
            <a:pPr algn="just"/>
            <a:r>
              <a:rPr lang="zh-CN" altLang="zh-CN" sz="3200" kern="100" spc="40" dirty="0">
                <a:effectLst/>
                <a:latin typeface="楷体" panose="02010609060101010101" pitchFamily="49" charset="-122"/>
                <a:ea typeface="楷体" panose="02010609060101010101" pitchFamily="49" charset="-122"/>
                <a:cs typeface="Times New Roman" panose="02020603050405020304" pitchFamily="18" charset="0"/>
              </a:rPr>
              <a:t>《意见》在</a:t>
            </a:r>
            <a:r>
              <a:rPr lang="en-US" altLang="zh-CN" sz="3200" kern="100" spc="40" dirty="0">
                <a:effectLst/>
                <a:latin typeface="楷体" panose="02010609060101010101" pitchFamily="49" charset="-122"/>
                <a:ea typeface="楷体" panose="02010609060101010101" pitchFamily="49" charset="-122"/>
                <a:cs typeface="Times New Roman" panose="02020603050405020304" pitchFamily="18" charset="0"/>
              </a:rPr>
              <a:t>“</a:t>
            </a:r>
            <a:r>
              <a:rPr lang="zh-CN" altLang="zh-CN" sz="3200" b="1" kern="100" spc="40" dirty="0">
                <a:effectLst/>
                <a:latin typeface="楷体" panose="02010609060101010101" pitchFamily="49" charset="-122"/>
                <a:ea typeface="楷体" panose="02010609060101010101" pitchFamily="49" charset="-122"/>
                <a:cs typeface="Times New Roman" panose="02020603050405020304" pitchFamily="18" charset="0"/>
              </a:rPr>
              <a:t>五、提高投资运营便利化水平</a:t>
            </a:r>
            <a:r>
              <a:rPr lang="en-US" altLang="zh-CN" sz="3200" kern="100" spc="40" dirty="0">
                <a:effectLst/>
                <a:latin typeface="楷体" panose="02010609060101010101" pitchFamily="49" charset="-122"/>
                <a:ea typeface="楷体" panose="02010609060101010101" pitchFamily="49" charset="-122"/>
                <a:cs typeface="Times New Roman" panose="02020603050405020304" pitchFamily="18" charset="0"/>
              </a:rPr>
              <a:t>”</a:t>
            </a:r>
            <a:r>
              <a:rPr lang="zh-CN" altLang="zh-CN" sz="3200" kern="100" spc="40" dirty="0">
                <a:effectLst/>
                <a:latin typeface="楷体" panose="02010609060101010101" pitchFamily="49" charset="-122"/>
                <a:ea typeface="楷体" panose="02010609060101010101" pitchFamily="49" charset="-122"/>
                <a:cs typeface="Times New Roman" panose="02020603050405020304" pitchFamily="18" charset="0"/>
              </a:rPr>
              <a:t>部分特别提出，</a:t>
            </a:r>
            <a:r>
              <a:rPr lang="zh-CN" altLang="zh-CN" sz="3200" u="sng" kern="100" spc="40" dirty="0">
                <a:effectLst/>
                <a:latin typeface="楷体" panose="02010609060101010101" pitchFamily="49" charset="-122"/>
                <a:ea typeface="楷体" panose="02010609060101010101" pitchFamily="49" charset="-122"/>
                <a:cs typeface="Times New Roman" panose="02020603050405020304" pitchFamily="18" charset="0"/>
              </a:rPr>
              <a:t>探索便利化的数据跨境流动安全管理机制</a:t>
            </a:r>
            <a:r>
              <a:rPr lang="zh-CN" altLang="zh-CN" sz="3200" kern="100" spc="40" dirty="0">
                <a:effectLst/>
                <a:latin typeface="楷体" panose="02010609060101010101" pitchFamily="49" charset="-122"/>
                <a:ea typeface="楷体" panose="02010609060101010101" pitchFamily="49" charset="-122"/>
                <a:cs typeface="Times New Roman" panose="02020603050405020304" pitchFamily="18" charset="0"/>
              </a:rPr>
              <a:t>。落实网络安全法、数据安全法、个人信息保护法等要求，</a:t>
            </a:r>
            <a:r>
              <a:rPr lang="zh-CN" altLang="zh-CN" sz="3200" u="sng" kern="100" spc="4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pitchFamily="18" charset="0"/>
              </a:rPr>
              <a:t>为符合条件的外商投资企业建立绿色通道，高效开展重要数据和个人信息出境安全评估，促进数据安全有序自由流动。</a:t>
            </a:r>
            <a:r>
              <a:rPr lang="zh-CN" altLang="zh-CN" sz="3200" b="1" kern="100" spc="40" dirty="0">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支持</a:t>
            </a:r>
            <a:r>
              <a:rPr lang="zh-CN" altLang="zh-CN" sz="3200" b="0" kern="100" spc="40" dirty="0">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北京、天津、上海、粤港澳大湾区</a:t>
            </a:r>
            <a:r>
              <a:rPr lang="zh-CN" altLang="zh-CN" sz="3200" b="1" kern="100" spc="40" dirty="0">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等地在实施数据出境安全评估、个人信息保护认证、个人信息出境标准合同备案等制度过程中，</a:t>
            </a:r>
            <a:r>
              <a:rPr lang="zh-CN" altLang="zh-CN" sz="3200" b="1" kern="100" spc="40" dirty="0">
                <a:solidFill>
                  <a:srgbClr val="FF0000"/>
                </a:solidFill>
                <a:effectLst/>
                <a:highlight>
                  <a:srgbClr val="FFFF00"/>
                </a:highlight>
                <a:latin typeface="楷体" panose="02010609060101010101" pitchFamily="49" charset="-122"/>
                <a:ea typeface="楷体" panose="02010609060101010101" pitchFamily="49" charset="-122"/>
                <a:cs typeface="Times New Roman" panose="02020603050405020304" pitchFamily="18" charset="0"/>
              </a:rPr>
              <a:t>试点探索形成可自由流动的一般数据清单</a:t>
            </a:r>
            <a:r>
              <a:rPr lang="zh-CN" altLang="zh-CN" sz="3200" b="1" kern="100" spc="40" dirty="0">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a:t>
            </a:r>
            <a:r>
              <a:rPr lang="zh-CN" altLang="zh-CN" sz="3200" b="0" kern="100" spc="40" dirty="0">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建设服务平台，提供数据跨境流动合规服务</a:t>
            </a:r>
            <a:r>
              <a:rPr lang="zh-CN" altLang="zh-CN" sz="3200" b="1" kern="100" spc="40" dirty="0">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a:t>
            </a:r>
            <a:endParaRPr lang="en-US" altLang="zh-CN" sz="3200" b="1" kern="100" spc="40" dirty="0">
              <a:solidFill>
                <a:srgbClr val="FF0000"/>
              </a:solidFill>
              <a:effectLst/>
              <a:latin typeface="楷体" panose="02010609060101010101" pitchFamily="49" charset="-122"/>
              <a:ea typeface="楷体" panose="02010609060101010101" pitchFamily="49" charset="-122"/>
              <a:cs typeface="Times New Roman" panose="02020603050405020304" pitchFamily="18" charset="0"/>
            </a:endParaRPr>
          </a:p>
          <a:p>
            <a:pPr algn="just"/>
            <a:r>
              <a:rPr lang="en-US" altLang="zh-CN" sz="3200" b="1" kern="100" spc="4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           </a:t>
            </a:r>
            <a:r>
              <a:rPr lang="zh-CN" altLang="en-US" sz="3200" b="1" kern="100" spc="40" dirty="0">
                <a:solidFill>
                  <a:srgbClr val="FF0000"/>
                </a:solidFill>
                <a:effectLst/>
                <a:highlight>
                  <a:srgbClr val="00FFFF"/>
                </a:highlight>
                <a:latin typeface="楷体" panose="02010609060101010101" pitchFamily="49" charset="-122"/>
                <a:ea typeface="楷体" panose="02010609060101010101" pitchFamily="49" charset="-122"/>
                <a:cs typeface="Times New Roman" panose="02020603050405020304" pitchFamily="18" charset="0"/>
              </a:rPr>
              <a:t>“否定清单”的方式界定“重要数据”</a:t>
            </a:r>
            <a:endParaRPr lang="zh-CN" altLang="zh-CN" sz="3200" kern="100" dirty="0">
              <a:effectLst/>
              <a:highlight>
                <a:srgbClr val="00FFFF"/>
              </a:highlight>
              <a:latin typeface="楷体" panose="02010609060101010101" pitchFamily="49" charset="-122"/>
              <a:ea typeface="楷体" panose="02010609060101010101" pitchFamily="49" charset="-122"/>
              <a:cs typeface="Times New Roman" panose="02020603050405020304" pitchFamily="18" charset="0"/>
            </a:endParaRPr>
          </a:p>
          <a:p>
            <a:endParaRPr lang="zh-CN" altLang="en-US" dirty="0"/>
          </a:p>
        </p:txBody>
      </p:sp>
      <p:sp>
        <p:nvSpPr>
          <p:cNvPr id="4" name="标题 1">
            <a:extLst>
              <a:ext uri="{FF2B5EF4-FFF2-40B4-BE49-F238E27FC236}">
                <a16:creationId xmlns:a16="http://schemas.microsoft.com/office/drawing/2014/main" id="{F0B7B740-649D-18D3-860B-CC503C58C48A}"/>
              </a:ext>
            </a:extLst>
          </p:cNvPr>
          <p:cNvSpPr txBox="1">
            <a:spLocks/>
          </p:cNvSpPr>
          <p:nvPr/>
        </p:nvSpPr>
        <p:spPr>
          <a:xfrm>
            <a:off x="1160930" y="103867"/>
            <a:ext cx="10515600" cy="8028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b="1">
                <a:effectLst>
                  <a:outerShdw blurRad="38100" dist="38100" dir="2700000" algn="tl">
                    <a:srgbClr val="000000">
                      <a:alpha val="43137"/>
                    </a:srgbClr>
                  </a:outerShdw>
                </a:effectLst>
              </a:rPr>
              <a:t>       中央层面关于数据治理的重要发文</a:t>
            </a:r>
            <a:endParaRPr lang="zh-CN" altLang="en-US" sz="3600" dirty="0"/>
          </a:p>
        </p:txBody>
      </p:sp>
    </p:spTree>
    <p:extLst>
      <p:ext uri="{BB962C8B-B14F-4D97-AF65-F5344CB8AC3E}">
        <p14:creationId xmlns:p14="http://schemas.microsoft.com/office/powerpoint/2010/main" val="3119945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062EA2-7A9D-3F02-F0BF-4D355098993A}"/>
              </a:ext>
            </a:extLst>
          </p:cNvPr>
          <p:cNvSpPr>
            <a:spLocks noGrp="1"/>
          </p:cNvSpPr>
          <p:nvPr>
            <p:ph type="title"/>
          </p:nvPr>
        </p:nvSpPr>
        <p:spPr>
          <a:xfrm>
            <a:off x="1160930" y="103867"/>
            <a:ext cx="10515600" cy="802849"/>
          </a:xfrm>
        </p:spPr>
        <p:txBody>
          <a:bodyPr>
            <a:normAutofit/>
          </a:bodyPr>
          <a:lstStyle/>
          <a:p>
            <a:r>
              <a:rPr lang="zh-CN" altLang="en-US" sz="3600" b="1" dirty="0">
                <a:effectLst>
                  <a:outerShdw blurRad="38100" dist="38100" dir="2700000" algn="tl">
                    <a:srgbClr val="000000">
                      <a:alpha val="43137"/>
                    </a:srgbClr>
                  </a:outerShdw>
                </a:effectLst>
              </a:rPr>
              <a:t>中央层面的数据跨境流动治理体系（重要发文）</a:t>
            </a:r>
            <a:endParaRPr lang="zh-CN" altLang="en-US" sz="3600" dirty="0"/>
          </a:p>
        </p:txBody>
      </p:sp>
      <p:sp>
        <p:nvSpPr>
          <p:cNvPr id="3" name="内容占位符 2">
            <a:extLst>
              <a:ext uri="{FF2B5EF4-FFF2-40B4-BE49-F238E27FC236}">
                <a16:creationId xmlns:a16="http://schemas.microsoft.com/office/drawing/2014/main" id="{F3FEAA85-31AD-750D-D684-650C8ED9A485}"/>
              </a:ext>
            </a:extLst>
          </p:cNvPr>
          <p:cNvSpPr>
            <a:spLocks noGrp="1"/>
          </p:cNvSpPr>
          <p:nvPr>
            <p:ph idx="1"/>
          </p:nvPr>
        </p:nvSpPr>
        <p:spPr>
          <a:xfrm>
            <a:off x="838200" y="1191024"/>
            <a:ext cx="10515600" cy="5240377"/>
          </a:xfrm>
        </p:spPr>
        <p:txBody>
          <a:bodyPr>
            <a:normAutofit fontScale="92500" lnSpcReduction="10000"/>
          </a:bodyPr>
          <a:lstStyle/>
          <a:p>
            <a:r>
              <a:rPr lang="en-US" altLang="zh-CN" dirty="0">
                <a:solidFill>
                  <a:srgbClr val="000000"/>
                </a:solidFill>
              </a:rPr>
              <a:t>2024</a:t>
            </a:r>
            <a:r>
              <a:rPr lang="zh-CN" altLang="en-US" dirty="0">
                <a:solidFill>
                  <a:srgbClr val="000000"/>
                </a:solidFill>
              </a:rPr>
              <a:t>年</a:t>
            </a:r>
            <a:r>
              <a:rPr lang="en-US" altLang="zh-CN" dirty="0">
                <a:solidFill>
                  <a:srgbClr val="000000"/>
                </a:solidFill>
              </a:rPr>
              <a:t>3</a:t>
            </a:r>
            <a:r>
              <a:rPr lang="zh-CN" altLang="en-US" dirty="0">
                <a:solidFill>
                  <a:srgbClr val="000000"/>
                </a:solidFill>
              </a:rPr>
              <a:t>月</a:t>
            </a:r>
            <a:r>
              <a:rPr lang="en-US" altLang="zh-CN" dirty="0">
                <a:solidFill>
                  <a:srgbClr val="000000"/>
                </a:solidFill>
              </a:rPr>
              <a:t>22</a:t>
            </a:r>
            <a:r>
              <a:rPr lang="zh-CN" altLang="en-US" dirty="0">
                <a:solidFill>
                  <a:srgbClr val="000000"/>
                </a:solidFill>
              </a:rPr>
              <a:t>日发布：</a:t>
            </a:r>
            <a:r>
              <a:rPr lang="en-US" altLang="zh-CN" dirty="0">
                <a:solidFill>
                  <a:srgbClr val="000000"/>
                </a:solidFill>
                <a:effectLst/>
              </a:rPr>
              <a:t>《</a:t>
            </a:r>
            <a:r>
              <a:rPr lang="zh-CN" altLang="en-US" dirty="0">
                <a:solidFill>
                  <a:srgbClr val="000000"/>
                </a:solidFill>
                <a:effectLst/>
              </a:rPr>
              <a:t>促进和规范数据跨境流动规定</a:t>
            </a:r>
            <a:r>
              <a:rPr lang="en-US" altLang="zh-CN" dirty="0">
                <a:solidFill>
                  <a:srgbClr val="000000"/>
                </a:solidFill>
                <a:effectLst/>
              </a:rPr>
              <a:t>》</a:t>
            </a:r>
          </a:p>
          <a:p>
            <a:endParaRPr lang="en-US" altLang="zh-CN" b="1" dirty="0">
              <a:solidFill>
                <a:srgbClr val="000000"/>
              </a:solidFill>
            </a:endParaRPr>
          </a:p>
          <a:p>
            <a:r>
              <a:rPr lang="zh-CN" altLang="en-US" b="1" dirty="0">
                <a:solidFill>
                  <a:srgbClr val="000000"/>
                </a:solidFill>
              </a:rPr>
              <a:t>（</a:t>
            </a:r>
            <a:r>
              <a:rPr lang="en-US" altLang="zh-CN" b="1" dirty="0">
                <a:solidFill>
                  <a:srgbClr val="000000"/>
                </a:solidFill>
                <a:latin typeface="楷体" panose="02010609060101010101" pitchFamily="49" charset="-122"/>
                <a:ea typeface="楷体" panose="02010609060101010101" pitchFamily="49" charset="-122"/>
              </a:rPr>
              <a:t>1</a:t>
            </a:r>
            <a:r>
              <a:rPr lang="zh-CN" altLang="en-US" b="1" dirty="0">
                <a:solidFill>
                  <a:srgbClr val="000000"/>
                </a:solidFill>
                <a:latin typeface="楷体" panose="02010609060101010101" pitchFamily="49" charset="-122"/>
                <a:ea typeface="楷体" panose="02010609060101010101" pitchFamily="49" charset="-122"/>
              </a:rPr>
              <a:t>）调整了计算个人数据出境规模的计算区间和触发的数量门槛；</a:t>
            </a:r>
            <a:endParaRPr lang="en-US" altLang="zh-CN" b="1" dirty="0">
              <a:solidFill>
                <a:srgbClr val="000000"/>
              </a:solidFill>
              <a:latin typeface="楷体" panose="02010609060101010101" pitchFamily="49" charset="-122"/>
              <a:ea typeface="楷体" panose="02010609060101010101" pitchFamily="49" charset="-122"/>
            </a:endParaRPr>
          </a:p>
          <a:p>
            <a:r>
              <a:rPr lang="zh-CN" altLang="en-US" b="1" dirty="0">
                <a:solidFill>
                  <a:srgbClr val="000000"/>
                </a:solidFill>
                <a:latin typeface="楷体" panose="02010609060101010101" pitchFamily="49" charset="-122"/>
                <a:ea typeface="楷体" panose="02010609060101010101" pitchFamily="49" charset="-122"/>
              </a:rPr>
              <a:t>（</a:t>
            </a:r>
            <a:r>
              <a:rPr lang="en-US" altLang="zh-CN" b="1" dirty="0">
                <a:solidFill>
                  <a:srgbClr val="000000"/>
                </a:solidFill>
                <a:latin typeface="楷体" panose="02010609060101010101" pitchFamily="49" charset="-122"/>
                <a:ea typeface="楷体" panose="02010609060101010101" pitchFamily="49" charset="-122"/>
              </a:rPr>
              <a:t>2</a:t>
            </a:r>
            <a:r>
              <a:rPr lang="zh-CN" altLang="en-US" b="1" dirty="0">
                <a:solidFill>
                  <a:srgbClr val="000000"/>
                </a:solidFill>
                <a:latin typeface="楷体" panose="02010609060101010101" pitchFamily="49" charset="-122"/>
                <a:ea typeface="楷体" panose="02010609060101010101" pitchFamily="49" charset="-122"/>
              </a:rPr>
              <a:t>）增加了豁免情形示例及适用的具体条件（履行合同所必需、人力资源场景、紧急情况豁免）；</a:t>
            </a:r>
            <a:endParaRPr lang="en-US" altLang="zh-CN" b="1" dirty="0">
              <a:solidFill>
                <a:srgbClr val="000000"/>
              </a:solidFill>
              <a:latin typeface="楷体" panose="02010609060101010101" pitchFamily="49" charset="-122"/>
              <a:ea typeface="楷体" panose="02010609060101010101" pitchFamily="49" charset="-122"/>
            </a:endParaRPr>
          </a:p>
          <a:p>
            <a:r>
              <a:rPr lang="zh-CN" altLang="en-US" b="1" dirty="0">
                <a:solidFill>
                  <a:srgbClr val="000000"/>
                </a:solidFill>
                <a:latin typeface="楷体" panose="02010609060101010101" pitchFamily="49" charset="-122"/>
                <a:ea typeface="楷体" panose="02010609060101010101" pitchFamily="49" charset="-122"/>
              </a:rPr>
              <a:t>（</a:t>
            </a:r>
            <a:r>
              <a:rPr lang="en-US" altLang="zh-CN" b="1" dirty="0">
                <a:solidFill>
                  <a:srgbClr val="000000"/>
                </a:solidFill>
                <a:latin typeface="楷体" panose="02010609060101010101" pitchFamily="49" charset="-122"/>
                <a:ea typeface="楷体" panose="02010609060101010101" pitchFamily="49" charset="-122"/>
              </a:rPr>
              <a:t>3</a:t>
            </a:r>
            <a:r>
              <a:rPr lang="zh-CN" altLang="en-US" b="1" dirty="0">
                <a:solidFill>
                  <a:srgbClr val="000000"/>
                </a:solidFill>
                <a:latin typeface="楷体" panose="02010609060101010101" pitchFamily="49" charset="-122"/>
                <a:ea typeface="楷体" panose="02010609060101010101" pitchFamily="49" charset="-122"/>
              </a:rPr>
              <a:t>）明确过境数据豁免的具体要求；</a:t>
            </a:r>
            <a:endParaRPr lang="en-US" altLang="zh-CN" b="1" dirty="0">
              <a:solidFill>
                <a:srgbClr val="000000"/>
              </a:solidFill>
              <a:latin typeface="楷体" panose="02010609060101010101" pitchFamily="49" charset="-122"/>
              <a:ea typeface="楷体" panose="02010609060101010101" pitchFamily="49" charset="-122"/>
            </a:endParaRPr>
          </a:p>
          <a:p>
            <a:r>
              <a:rPr lang="zh-CN" altLang="en-US" b="1" dirty="0">
                <a:solidFill>
                  <a:srgbClr val="000000"/>
                </a:solidFill>
                <a:latin typeface="楷体" panose="02010609060101010101" pitchFamily="49" charset="-122"/>
                <a:ea typeface="楷体" panose="02010609060101010101" pitchFamily="49" charset="-122"/>
              </a:rPr>
              <a:t>（</a:t>
            </a:r>
            <a:r>
              <a:rPr lang="en-US" altLang="zh-CN" b="1" dirty="0">
                <a:solidFill>
                  <a:srgbClr val="000000"/>
                </a:solidFill>
                <a:latin typeface="楷体" panose="02010609060101010101" pitchFamily="49" charset="-122"/>
                <a:ea typeface="楷体" panose="02010609060101010101" pitchFamily="49" charset="-122"/>
              </a:rPr>
              <a:t>4</a:t>
            </a:r>
            <a:r>
              <a:rPr lang="zh-CN" altLang="en-US" b="1" dirty="0">
                <a:solidFill>
                  <a:srgbClr val="000000"/>
                </a:solidFill>
                <a:latin typeface="楷体" panose="02010609060101010101" pitchFamily="49" charset="-122"/>
                <a:ea typeface="楷体" panose="02010609060101010101" pitchFamily="49" charset="-122"/>
              </a:rPr>
              <a:t>）重要数据的认定：未被先关部门、地区告知或者公开发布为重要数据的，数据处理者不需要作为重要数据申报出境安全评估；</a:t>
            </a:r>
            <a:endParaRPr lang="en-US" altLang="zh-CN" b="1" dirty="0">
              <a:solidFill>
                <a:srgbClr val="000000"/>
              </a:solidFill>
              <a:latin typeface="楷体" panose="02010609060101010101" pitchFamily="49" charset="-122"/>
              <a:ea typeface="楷体" panose="02010609060101010101" pitchFamily="49" charset="-122"/>
            </a:endParaRPr>
          </a:p>
          <a:p>
            <a:r>
              <a:rPr lang="zh-CN" altLang="en-US" b="1" dirty="0">
                <a:solidFill>
                  <a:srgbClr val="000000"/>
                </a:solidFill>
                <a:latin typeface="楷体" panose="02010609060101010101" pitchFamily="49" charset="-122"/>
                <a:ea typeface="楷体" panose="02010609060101010101" pitchFamily="49" charset="-122"/>
              </a:rPr>
              <a:t>（</a:t>
            </a:r>
            <a:r>
              <a:rPr lang="en-US" altLang="zh-CN" b="1" dirty="0">
                <a:solidFill>
                  <a:srgbClr val="000000"/>
                </a:solidFill>
                <a:latin typeface="楷体" panose="02010609060101010101" pitchFamily="49" charset="-122"/>
                <a:ea typeface="楷体" panose="02010609060101010101" pitchFamily="49" charset="-122"/>
              </a:rPr>
              <a:t>5</a:t>
            </a:r>
            <a:r>
              <a:rPr lang="zh-CN" altLang="en-US" b="1" dirty="0">
                <a:solidFill>
                  <a:srgbClr val="000000"/>
                </a:solidFill>
                <a:latin typeface="楷体" panose="02010609060101010101" pitchFamily="49" charset="-122"/>
                <a:ea typeface="楷体" panose="02010609060101010101" pitchFamily="49" charset="-122"/>
              </a:rPr>
              <a:t>）针对敏感个人信息，明确了向境外提供敏感个人信息而开展安全评估、标准合同备案、个人信息出境保护认证的数量门槛；</a:t>
            </a:r>
            <a:endParaRPr lang="en-US" altLang="zh-CN" b="1" dirty="0">
              <a:solidFill>
                <a:srgbClr val="000000"/>
              </a:solidFill>
              <a:latin typeface="楷体" panose="02010609060101010101" pitchFamily="49" charset="-122"/>
              <a:ea typeface="楷体" panose="02010609060101010101" pitchFamily="49" charset="-122"/>
            </a:endParaRPr>
          </a:p>
          <a:p>
            <a:r>
              <a:rPr lang="zh-CN" altLang="en-US" b="1" dirty="0">
                <a:solidFill>
                  <a:srgbClr val="000000"/>
                </a:solidFill>
                <a:latin typeface="楷体" panose="02010609060101010101" pitchFamily="49" charset="-122"/>
                <a:ea typeface="楷体" panose="02010609060101010101" pitchFamily="49" charset="-122"/>
              </a:rPr>
              <a:t>（</a:t>
            </a:r>
            <a:r>
              <a:rPr lang="en-US" altLang="zh-CN" b="1" dirty="0">
                <a:solidFill>
                  <a:srgbClr val="000000"/>
                </a:solidFill>
                <a:latin typeface="楷体" panose="02010609060101010101" pitchFamily="49" charset="-122"/>
                <a:ea typeface="楷体" panose="02010609060101010101" pitchFamily="49" charset="-122"/>
              </a:rPr>
              <a:t>6</a:t>
            </a:r>
            <a:r>
              <a:rPr lang="zh-CN" altLang="en-US" b="1" dirty="0">
                <a:solidFill>
                  <a:srgbClr val="000000"/>
                </a:solidFill>
                <a:latin typeface="楷体" panose="02010609060101010101" pitchFamily="49" charset="-122"/>
                <a:ea typeface="楷体" panose="02010609060101010101" pitchFamily="49" charset="-122"/>
              </a:rPr>
              <a:t>）明确了自贸区在促进数据跨境流动上的职能，可以通过制定负面清单的方式来规范数据跨境流动。</a:t>
            </a:r>
            <a:endParaRPr lang="zh-CN" altLang="en-US"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51360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062EA2-7A9D-3F02-F0BF-4D355098993A}"/>
              </a:ext>
            </a:extLst>
          </p:cNvPr>
          <p:cNvSpPr>
            <a:spLocks noGrp="1"/>
          </p:cNvSpPr>
          <p:nvPr>
            <p:ph type="title"/>
          </p:nvPr>
        </p:nvSpPr>
        <p:spPr>
          <a:xfrm>
            <a:off x="1160930" y="103867"/>
            <a:ext cx="10515600" cy="802849"/>
          </a:xfrm>
        </p:spPr>
        <p:txBody>
          <a:bodyPr>
            <a:normAutofit/>
          </a:bodyPr>
          <a:lstStyle/>
          <a:p>
            <a:r>
              <a:rPr lang="zh-CN" altLang="en-US" sz="3600" b="1" dirty="0">
                <a:effectLst>
                  <a:outerShdw blurRad="38100" dist="38100" dir="2700000" algn="tl">
                    <a:srgbClr val="000000">
                      <a:alpha val="43137"/>
                    </a:srgbClr>
                  </a:outerShdw>
                </a:effectLst>
              </a:rPr>
              <a:t>         中央层面关于数据治理的重要发文</a:t>
            </a:r>
            <a:endParaRPr lang="zh-CN" altLang="en-US" sz="3600" dirty="0"/>
          </a:p>
        </p:txBody>
      </p:sp>
      <p:sp>
        <p:nvSpPr>
          <p:cNvPr id="3" name="内容占位符 2">
            <a:extLst>
              <a:ext uri="{FF2B5EF4-FFF2-40B4-BE49-F238E27FC236}">
                <a16:creationId xmlns:a16="http://schemas.microsoft.com/office/drawing/2014/main" id="{F3FEAA85-31AD-750D-D684-650C8ED9A485}"/>
              </a:ext>
            </a:extLst>
          </p:cNvPr>
          <p:cNvSpPr>
            <a:spLocks noGrp="1"/>
          </p:cNvSpPr>
          <p:nvPr>
            <p:ph idx="1"/>
          </p:nvPr>
        </p:nvSpPr>
        <p:spPr>
          <a:xfrm>
            <a:off x="838200" y="1191024"/>
            <a:ext cx="10515600" cy="5240377"/>
          </a:xfrm>
        </p:spPr>
        <p:txBody>
          <a:bodyPr>
            <a:normAutofit/>
          </a:bodyPr>
          <a:lstStyle/>
          <a:p>
            <a:r>
              <a:rPr lang="en-US" altLang="zh-CN" dirty="0">
                <a:solidFill>
                  <a:srgbClr val="000000"/>
                </a:solidFill>
              </a:rPr>
              <a:t>2022</a:t>
            </a:r>
            <a:r>
              <a:rPr lang="zh-CN" altLang="en-US" dirty="0">
                <a:solidFill>
                  <a:srgbClr val="000000"/>
                </a:solidFill>
              </a:rPr>
              <a:t>年</a:t>
            </a:r>
            <a:r>
              <a:rPr lang="en-US" altLang="zh-CN" dirty="0">
                <a:solidFill>
                  <a:srgbClr val="000000"/>
                </a:solidFill>
              </a:rPr>
              <a:t>12</a:t>
            </a:r>
            <a:r>
              <a:rPr lang="zh-CN" altLang="en-US" dirty="0">
                <a:solidFill>
                  <a:srgbClr val="000000"/>
                </a:solidFill>
              </a:rPr>
              <a:t>月</a:t>
            </a:r>
            <a:r>
              <a:rPr lang="en-US" altLang="zh-CN" dirty="0">
                <a:solidFill>
                  <a:srgbClr val="000000"/>
                </a:solidFill>
              </a:rPr>
              <a:t>2</a:t>
            </a:r>
            <a:r>
              <a:rPr lang="zh-CN" altLang="en-US" dirty="0">
                <a:solidFill>
                  <a:srgbClr val="000000"/>
                </a:solidFill>
              </a:rPr>
              <a:t>日发布：</a:t>
            </a:r>
            <a:r>
              <a:rPr lang="en-US" altLang="zh-CN" dirty="0">
                <a:solidFill>
                  <a:srgbClr val="000000"/>
                </a:solidFill>
                <a:effectLst/>
              </a:rPr>
              <a:t>《</a:t>
            </a:r>
            <a:r>
              <a:rPr lang="zh-CN" altLang="en-US" dirty="0">
                <a:solidFill>
                  <a:srgbClr val="000000"/>
                </a:solidFill>
                <a:effectLst/>
              </a:rPr>
              <a:t>关于构建数据基础制度更好发挥数据要素作用的意见</a:t>
            </a:r>
            <a:r>
              <a:rPr lang="en-US" altLang="zh-CN" dirty="0">
                <a:solidFill>
                  <a:srgbClr val="000000"/>
                </a:solidFill>
                <a:effectLst/>
              </a:rPr>
              <a:t>》</a:t>
            </a:r>
            <a:r>
              <a:rPr lang="zh-CN" altLang="en-US" dirty="0">
                <a:solidFill>
                  <a:srgbClr val="000000"/>
                </a:solidFill>
                <a:effectLst/>
              </a:rPr>
              <a:t>（“数据二十条”）</a:t>
            </a:r>
            <a:endParaRPr lang="en-US" altLang="zh-CN" dirty="0">
              <a:solidFill>
                <a:srgbClr val="000000"/>
              </a:solidFill>
              <a:effectLst/>
            </a:endParaRPr>
          </a:p>
          <a:p>
            <a:endParaRPr lang="en-US" altLang="zh-CN" dirty="0">
              <a:solidFill>
                <a:srgbClr val="000000"/>
              </a:solidFill>
            </a:endParaRPr>
          </a:p>
          <a:p>
            <a:r>
              <a:rPr lang="en-US" altLang="zh-CN" b="1" dirty="0">
                <a:solidFill>
                  <a:srgbClr val="000000"/>
                </a:solidFill>
                <a:effectLst/>
                <a:latin typeface="楷体" panose="02010609060101010101" pitchFamily="49" charset="-122"/>
                <a:ea typeface="楷体" panose="02010609060101010101" pitchFamily="49" charset="-122"/>
              </a:rPr>
              <a:t>1</a:t>
            </a:r>
            <a:r>
              <a:rPr lang="zh-CN" altLang="en-US" b="1" dirty="0">
                <a:solidFill>
                  <a:srgbClr val="000000"/>
                </a:solidFill>
                <a:effectLst/>
                <a:latin typeface="楷体" panose="02010609060101010101" pitchFamily="49" charset="-122"/>
                <a:ea typeface="楷体" panose="02010609060101010101" pitchFamily="49" charset="-122"/>
              </a:rPr>
              <a:t>、建立保障权益、合规使用的数据产权制度；</a:t>
            </a:r>
            <a:endParaRPr lang="en-US" altLang="zh-CN" b="1" dirty="0">
              <a:solidFill>
                <a:srgbClr val="000000"/>
              </a:solidFill>
              <a:effectLst/>
              <a:latin typeface="楷体" panose="02010609060101010101" pitchFamily="49" charset="-122"/>
              <a:ea typeface="楷体" panose="02010609060101010101" pitchFamily="49" charset="-122"/>
            </a:endParaRPr>
          </a:p>
          <a:p>
            <a:r>
              <a:rPr lang="en-US" altLang="zh-CN" b="1" dirty="0">
                <a:solidFill>
                  <a:srgbClr val="000000"/>
                </a:solidFill>
                <a:latin typeface="楷体" panose="02010609060101010101" pitchFamily="49" charset="-122"/>
                <a:ea typeface="楷体" panose="02010609060101010101" pitchFamily="49" charset="-122"/>
              </a:rPr>
              <a:t>2</a:t>
            </a:r>
            <a:r>
              <a:rPr lang="zh-CN" altLang="en-US" b="1" dirty="0">
                <a:solidFill>
                  <a:srgbClr val="000000"/>
                </a:solidFill>
                <a:latin typeface="楷体" panose="02010609060101010101" pitchFamily="49" charset="-122"/>
                <a:ea typeface="楷体" panose="02010609060101010101" pitchFamily="49" charset="-122"/>
              </a:rPr>
              <a:t>、建立合规高效、场内外结合的数据要素流通和交易制度；</a:t>
            </a:r>
            <a:endParaRPr lang="en-US" altLang="zh-CN" b="1" dirty="0">
              <a:solidFill>
                <a:srgbClr val="000000"/>
              </a:solidFill>
              <a:latin typeface="楷体" panose="02010609060101010101" pitchFamily="49" charset="-122"/>
              <a:ea typeface="楷体" panose="02010609060101010101" pitchFamily="49" charset="-122"/>
            </a:endParaRPr>
          </a:p>
          <a:p>
            <a:r>
              <a:rPr lang="en-US" altLang="zh-CN" b="1" dirty="0">
                <a:solidFill>
                  <a:srgbClr val="000000"/>
                </a:solidFill>
                <a:effectLst/>
                <a:latin typeface="楷体" panose="02010609060101010101" pitchFamily="49" charset="-122"/>
                <a:ea typeface="楷体" panose="02010609060101010101" pitchFamily="49" charset="-122"/>
              </a:rPr>
              <a:t>3</a:t>
            </a:r>
            <a:r>
              <a:rPr lang="zh-CN" altLang="en-US" b="1" dirty="0">
                <a:solidFill>
                  <a:srgbClr val="000000"/>
                </a:solidFill>
                <a:effectLst/>
                <a:latin typeface="楷体" panose="02010609060101010101" pitchFamily="49" charset="-122"/>
                <a:ea typeface="楷体" panose="02010609060101010101" pitchFamily="49" charset="-122"/>
              </a:rPr>
              <a:t>、建立体现效率、促进公平的数据要素收益分配制度；</a:t>
            </a:r>
            <a:endParaRPr lang="en-US" altLang="zh-CN" b="1" dirty="0">
              <a:solidFill>
                <a:srgbClr val="000000"/>
              </a:solidFill>
              <a:effectLst/>
              <a:latin typeface="楷体" panose="02010609060101010101" pitchFamily="49" charset="-122"/>
              <a:ea typeface="楷体" panose="02010609060101010101" pitchFamily="49" charset="-122"/>
            </a:endParaRPr>
          </a:p>
          <a:p>
            <a:r>
              <a:rPr lang="en-US" altLang="zh-CN" b="1" dirty="0">
                <a:solidFill>
                  <a:srgbClr val="000000"/>
                </a:solidFill>
                <a:latin typeface="楷体" panose="02010609060101010101" pitchFamily="49" charset="-122"/>
                <a:ea typeface="楷体" panose="02010609060101010101" pitchFamily="49" charset="-122"/>
              </a:rPr>
              <a:t>4</a:t>
            </a:r>
            <a:r>
              <a:rPr lang="zh-CN" altLang="en-US" b="1" dirty="0">
                <a:solidFill>
                  <a:srgbClr val="000000"/>
                </a:solidFill>
                <a:latin typeface="楷体" panose="02010609060101010101" pitchFamily="49" charset="-122"/>
                <a:ea typeface="楷体" panose="02010609060101010101" pitchFamily="49" charset="-122"/>
              </a:rPr>
              <a:t>、建立安全可控、弹性包容的数据要素治理制度；</a:t>
            </a:r>
            <a:endParaRPr lang="en-US" altLang="zh-CN" b="1" dirty="0">
              <a:solidFill>
                <a:srgbClr val="000000"/>
              </a:solidFill>
              <a:effectLst/>
              <a:latin typeface="楷体" panose="02010609060101010101" pitchFamily="49" charset="-122"/>
              <a:ea typeface="楷体" panose="02010609060101010101" pitchFamily="49" charset="-122"/>
            </a:endParaRPr>
          </a:p>
          <a:p>
            <a:endParaRPr lang="en-US" altLang="zh-CN" b="1" dirty="0">
              <a:solidFill>
                <a:srgbClr val="000000"/>
              </a:solidFill>
            </a:endParaRPr>
          </a:p>
        </p:txBody>
      </p:sp>
    </p:spTree>
    <p:extLst>
      <p:ext uri="{BB962C8B-B14F-4D97-AF65-F5344CB8AC3E}">
        <p14:creationId xmlns:p14="http://schemas.microsoft.com/office/powerpoint/2010/main" val="1817217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7496" y="179222"/>
            <a:ext cx="11697007" cy="614477"/>
          </a:xfrm>
        </p:spPr>
        <p:txBody>
          <a:bodyPr>
            <a:normAutofit/>
          </a:bodyPr>
          <a:lstStyle/>
          <a:p>
            <a:pPr algn="ctr"/>
            <a:r>
              <a:rPr lang="zh-CN" altLang="en-US" sz="3600" b="1" dirty="0">
                <a:latin typeface="楷体" panose="02010609060101010101" pitchFamily="49" charset="-122"/>
                <a:ea typeface="楷体" panose="02010609060101010101" pitchFamily="49" charset="-122"/>
              </a:rPr>
              <a:t>地方数据治理的基本原则及策略思考</a:t>
            </a:r>
          </a:p>
        </p:txBody>
      </p:sp>
      <p:sp>
        <p:nvSpPr>
          <p:cNvPr id="3" name="内容占位符 2"/>
          <p:cNvSpPr>
            <a:spLocks noGrp="1"/>
          </p:cNvSpPr>
          <p:nvPr>
            <p:ph idx="1"/>
          </p:nvPr>
        </p:nvSpPr>
        <p:spPr>
          <a:xfrm>
            <a:off x="213969" y="1133856"/>
            <a:ext cx="11834165" cy="5603443"/>
          </a:xfrm>
        </p:spPr>
        <p:txBody>
          <a:bodyPr>
            <a:normAutofit/>
          </a:bodyPr>
          <a:lstStyle/>
          <a:p>
            <a:pPr>
              <a:buFont typeface="Wingdings" panose="05000000000000000000" pitchFamily="2" charset="2"/>
              <a:buChar char="Ø"/>
            </a:pPr>
            <a:r>
              <a:rPr lang="zh-CN" altLang="en-US" b="1" dirty="0">
                <a:latin typeface="楷体" panose="02010609060101010101" pitchFamily="49" charset="-122"/>
                <a:ea typeface="楷体" panose="02010609060101010101" pitchFamily="49" charset="-122"/>
              </a:rPr>
              <a:t>数据治理的灵魂拷问：“安全”</a:t>
            </a:r>
            <a:r>
              <a:rPr lang="en-US" altLang="zh-CN" b="1" dirty="0">
                <a:latin typeface="楷体" panose="02010609060101010101" pitchFamily="49" charset="-122"/>
                <a:ea typeface="楷体" panose="02010609060101010101" pitchFamily="49" charset="-122"/>
              </a:rPr>
              <a:t>VS</a:t>
            </a:r>
            <a:r>
              <a:rPr lang="zh-CN" altLang="en-US" b="1" dirty="0">
                <a:solidFill>
                  <a:srgbClr val="C00000"/>
                </a:solidFill>
                <a:latin typeface="楷体" panose="02010609060101010101" pitchFamily="49" charset="-122"/>
                <a:ea typeface="楷体" panose="02010609060101010101" pitchFamily="49" charset="-122"/>
              </a:rPr>
              <a:t>“发展”</a:t>
            </a:r>
            <a:endParaRPr lang="en-US" altLang="zh-CN" b="1" dirty="0">
              <a:solidFill>
                <a:srgbClr val="C00000"/>
              </a:solidFill>
              <a:latin typeface="楷体" panose="02010609060101010101" pitchFamily="49" charset="-122"/>
              <a:ea typeface="楷体" panose="02010609060101010101" pitchFamily="49" charset="-122"/>
            </a:endParaRPr>
          </a:p>
          <a:p>
            <a:pPr marL="0" indent="0">
              <a:buNone/>
            </a:pPr>
            <a:r>
              <a:rPr lang="en-US" altLang="zh-CN" sz="3200" b="1" dirty="0">
                <a:latin typeface="楷体" panose="02010609060101010101" pitchFamily="49" charset="-122"/>
                <a:ea typeface="楷体" panose="02010609060101010101" pitchFamily="49" charset="-122"/>
              </a:rPr>
              <a:t>   </a:t>
            </a:r>
            <a:r>
              <a:rPr lang="zh-CN" altLang="en-US" b="1" dirty="0">
                <a:latin typeface="楷体" panose="02010609060101010101" pitchFamily="49" charset="-122"/>
                <a:ea typeface="楷体" panose="02010609060101010101" pitchFamily="49" charset="-122"/>
              </a:rPr>
              <a:t>地方要注重从</a:t>
            </a:r>
            <a:r>
              <a:rPr lang="zh-CN" altLang="en-US" b="1" dirty="0">
                <a:solidFill>
                  <a:srgbClr val="C00000"/>
                </a:solidFill>
                <a:latin typeface="楷体" panose="02010609060101010101" pitchFamily="49" charset="-122"/>
                <a:ea typeface="楷体" panose="02010609060101010101" pitchFamily="49" charset="-122"/>
              </a:rPr>
              <a:t>两个层面推进“发展导向型”</a:t>
            </a:r>
            <a:r>
              <a:rPr lang="zh-CN" altLang="en-US" b="1" dirty="0">
                <a:latin typeface="楷体" panose="02010609060101010101" pitchFamily="49" charset="-122"/>
                <a:ea typeface="楷体" panose="02010609060101010101" pitchFamily="49" charset="-122"/>
              </a:rPr>
              <a:t>数据治理创新</a:t>
            </a:r>
            <a:endParaRPr lang="en-US" altLang="zh-CN" b="1" dirty="0">
              <a:latin typeface="楷体" panose="02010609060101010101" pitchFamily="49" charset="-122"/>
              <a:ea typeface="楷体" panose="02010609060101010101" pitchFamily="49" charset="-122"/>
            </a:endParaRPr>
          </a:p>
          <a:p>
            <a:pPr marL="0" indent="0">
              <a:buNone/>
            </a:pPr>
            <a:endParaRPr lang="en-US" altLang="zh-CN" b="1" dirty="0">
              <a:latin typeface="楷体" panose="02010609060101010101" pitchFamily="49" charset="-122"/>
              <a:ea typeface="楷体" panose="02010609060101010101" pitchFamily="49" charset="-122"/>
            </a:endParaRPr>
          </a:p>
          <a:p>
            <a:pPr marL="0" indent="0">
              <a:buNone/>
            </a:pPr>
            <a:r>
              <a:rPr lang="en-US" altLang="zh-CN" b="1" dirty="0">
                <a:latin typeface="楷体" panose="02010609060101010101" pitchFamily="49" charset="-122"/>
                <a:ea typeface="楷体" panose="02010609060101010101" pitchFamily="49" charset="-122"/>
              </a:rPr>
              <a:t> </a:t>
            </a:r>
            <a:r>
              <a:rPr lang="zh-CN" altLang="en-US" b="1" u="sng"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一是针对中央层面出台的“安全导向型规制”做松绑；</a:t>
            </a:r>
            <a:endParaRPr lang="en-US" altLang="zh-CN" b="1" u="sng"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0" indent="0">
              <a:buNone/>
            </a:pPr>
            <a:r>
              <a:rPr lang="zh-CN" altLang="en-US" b="1"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例：数据跨境监管体系（</a:t>
            </a:r>
            <a:r>
              <a:rPr lang="en-US" altLang="zh-CN" dirty="0">
                <a:latin typeface="楷体" panose="02010609060101010101" pitchFamily="49" charset="-122"/>
                <a:ea typeface="楷体" panose="02010609060101010101" pitchFamily="49" charset="-122"/>
              </a:rPr>
              <a:t>1+3+N</a:t>
            </a:r>
            <a:r>
              <a:rPr lang="zh-CN" altLang="en-US" dirty="0">
                <a:latin typeface="楷体" panose="02010609060101010101" pitchFamily="49" charset="-122"/>
                <a:ea typeface="楷体" panose="02010609060101010101" pitchFamily="49" charset="-122"/>
              </a:rPr>
              <a:t>）；重要</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个人；四件套</a:t>
            </a:r>
            <a:endParaRPr lang="en-US" altLang="zh-CN" dirty="0">
              <a:latin typeface="楷体" panose="02010609060101010101" pitchFamily="49" charset="-122"/>
              <a:ea typeface="楷体" panose="02010609060101010101" pitchFamily="49" charset="-122"/>
            </a:endParaRPr>
          </a:p>
          <a:p>
            <a:pPr marL="0" indent="0">
              <a:buNone/>
            </a:pPr>
            <a:endParaRPr lang="en-US" altLang="zh-CN" dirty="0">
              <a:latin typeface="楷体" panose="02010609060101010101" pitchFamily="49" charset="-122"/>
              <a:ea typeface="楷体" panose="02010609060101010101" pitchFamily="49" charset="-122"/>
            </a:endParaRPr>
          </a:p>
          <a:p>
            <a:pPr marL="0" indent="0">
              <a:buNone/>
            </a:pPr>
            <a:r>
              <a:rPr lang="en-US" altLang="zh-CN" b="1" dirty="0">
                <a:latin typeface="楷体" panose="02010609060101010101" pitchFamily="49" charset="-122"/>
                <a:ea typeface="楷体" panose="02010609060101010101" pitchFamily="49" charset="-122"/>
              </a:rPr>
              <a:t> </a:t>
            </a:r>
            <a:r>
              <a:rPr lang="zh-CN" altLang="en-US" b="1" u="sng"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二是直接出台新的发展规制或深化既有发展规制：</a:t>
            </a:r>
            <a:endParaRPr lang="en-US" altLang="zh-CN" b="1" u="sng"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0" indent="0">
              <a:buNone/>
            </a:pPr>
            <a:r>
              <a:rPr lang="zh-CN" altLang="en-US" b="1"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例：数据资产定价规制</a:t>
            </a:r>
            <a:endParaRPr lang="en-US" altLang="zh-CN" dirty="0">
              <a:latin typeface="楷体" panose="02010609060101010101" pitchFamily="49" charset="-122"/>
              <a:ea typeface="楷体" panose="02010609060101010101" pitchFamily="49" charset="-122"/>
            </a:endParaRPr>
          </a:p>
          <a:p>
            <a:pPr marL="0" indent="0">
              <a:buNone/>
            </a:pPr>
            <a:endParaRPr lang="en-US" altLang="zh-CN" dirty="0">
              <a:latin typeface="楷体" panose="02010609060101010101" pitchFamily="49" charset="-122"/>
              <a:ea typeface="楷体" panose="02010609060101010101" pitchFamily="49" charset="-122"/>
            </a:endParaRPr>
          </a:p>
          <a:p>
            <a:pPr marL="0" indent="0">
              <a:buNone/>
            </a:pPr>
            <a:r>
              <a:rPr lang="en-US" altLang="zh-CN" b="1" dirty="0">
                <a:latin typeface="楷体" panose="02010609060101010101" pitchFamily="49" charset="-122"/>
                <a:ea typeface="楷体" panose="02010609060101010101" pitchFamily="49" charset="-122"/>
              </a:rPr>
              <a:t> </a:t>
            </a:r>
            <a:r>
              <a:rPr lang="zh-CN" altLang="en-US" b="1" dirty="0">
                <a:latin typeface="楷体" panose="02010609060101010101" pitchFamily="49" charset="-122"/>
                <a:ea typeface="楷体" panose="02010609060101010101" pitchFamily="49" charset="-122"/>
              </a:rPr>
              <a:t>规制的主要矛盾会逐渐从第一层面转向第二层面，要认清和适应这个趋势。</a:t>
            </a:r>
            <a:endParaRPr lang="en-US" altLang="zh-CN" b="1" dirty="0">
              <a:latin typeface="楷体" panose="02010609060101010101" pitchFamily="49" charset="-122"/>
              <a:ea typeface="楷体" panose="02010609060101010101" pitchFamily="49" charset="-122"/>
            </a:endParaRPr>
          </a:p>
          <a:p>
            <a:pPr marL="0" indent="0">
              <a:buNone/>
            </a:pPr>
            <a:endParaRPr lang="en-US" altLang="zh-CN" sz="4000" b="1" dirty="0">
              <a:latin typeface="楷体" panose="02010609060101010101" pitchFamily="49" charset="-122"/>
              <a:ea typeface="楷体" panose="02010609060101010101" pitchFamily="49"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7496" y="179222"/>
            <a:ext cx="11697007" cy="614477"/>
          </a:xfrm>
        </p:spPr>
        <p:txBody>
          <a:bodyPr>
            <a:normAutofit/>
          </a:bodyPr>
          <a:lstStyle/>
          <a:p>
            <a:pPr algn="ctr"/>
            <a:r>
              <a:rPr lang="zh-CN" altLang="en-US" sz="3600" b="1" dirty="0">
                <a:latin typeface="楷体" panose="02010609060101010101" pitchFamily="49" charset="-122"/>
                <a:ea typeface="楷体" panose="02010609060101010101" pitchFamily="49" charset="-122"/>
              </a:rPr>
              <a:t>地方数据治理的基本原则及策略思考</a:t>
            </a:r>
          </a:p>
        </p:txBody>
      </p:sp>
      <p:sp>
        <p:nvSpPr>
          <p:cNvPr id="3" name="内容占位符 2"/>
          <p:cNvSpPr>
            <a:spLocks noGrp="1"/>
          </p:cNvSpPr>
          <p:nvPr>
            <p:ph idx="1"/>
          </p:nvPr>
        </p:nvSpPr>
        <p:spPr>
          <a:xfrm>
            <a:off x="178916" y="1254557"/>
            <a:ext cx="11834165" cy="4283049"/>
          </a:xfrm>
        </p:spPr>
        <p:txBody>
          <a:bodyPr>
            <a:normAutofit/>
          </a:bodyPr>
          <a:lstStyle/>
          <a:p>
            <a:pPr>
              <a:buFont typeface="Wingdings" panose="05000000000000000000" pitchFamily="2" charset="2"/>
              <a:buChar char="Ø"/>
            </a:pPr>
            <a:r>
              <a:rPr lang="zh-CN" altLang="en-US" b="1" dirty="0">
                <a:latin typeface="楷体" panose="02010609060101010101" pitchFamily="49" charset="-122"/>
                <a:ea typeface="楷体" panose="02010609060101010101" pitchFamily="49" charset="-122"/>
              </a:rPr>
              <a:t>数据治理是</a:t>
            </a:r>
            <a:r>
              <a:rPr lang="zh-CN" altLang="en-US" b="1" dirty="0">
                <a:solidFill>
                  <a:srgbClr val="C00000"/>
                </a:solidFill>
                <a:latin typeface="楷体" panose="02010609060101010101" pitchFamily="49" charset="-122"/>
                <a:ea typeface="楷体" panose="02010609060101010101" pitchFamily="49" charset="-122"/>
              </a:rPr>
              <a:t>跨部门问题</a:t>
            </a:r>
            <a:r>
              <a:rPr lang="zh-CN" altLang="en-US" b="1" dirty="0">
                <a:latin typeface="楷体" panose="02010609060101010101" pitchFamily="49" charset="-122"/>
                <a:ea typeface="楷体" panose="02010609060101010101" pitchFamily="49" charset="-122"/>
              </a:rPr>
              <a:t>要注重其</a:t>
            </a:r>
            <a:r>
              <a:rPr lang="zh-CN" altLang="en-US" b="1" dirty="0">
                <a:solidFill>
                  <a:srgbClr val="C00000"/>
                </a:solidFill>
                <a:latin typeface="楷体" panose="02010609060101010101" pitchFamily="49" charset="-122"/>
                <a:ea typeface="楷体" panose="02010609060101010101" pitchFamily="49" charset="-122"/>
              </a:rPr>
              <a:t>与其他部门治理</a:t>
            </a:r>
            <a:r>
              <a:rPr lang="zh-CN" altLang="en-US" b="1" dirty="0">
                <a:latin typeface="楷体" panose="02010609060101010101" pitchFamily="49" charset="-122"/>
                <a:ea typeface="楷体" panose="02010609060101010101" pitchFamily="49" charset="-122"/>
              </a:rPr>
              <a:t>问题相</a:t>
            </a:r>
            <a:r>
              <a:rPr lang="zh-CN" altLang="en-US" b="1" dirty="0">
                <a:solidFill>
                  <a:srgbClr val="C00000"/>
                </a:solidFill>
                <a:latin typeface="楷体" panose="02010609060101010101" pitchFamily="49" charset="-122"/>
                <a:ea typeface="楷体" panose="02010609060101010101" pitchFamily="49" charset="-122"/>
              </a:rPr>
              <a:t>统筹</a:t>
            </a:r>
            <a:r>
              <a:rPr lang="zh-CN" altLang="en-US" b="1" dirty="0">
                <a:latin typeface="楷体" panose="02010609060101010101" pitchFamily="49" charset="-122"/>
                <a:ea typeface="楷体" panose="02010609060101010101" pitchFamily="49" charset="-122"/>
              </a:rPr>
              <a:t>：</a:t>
            </a:r>
            <a:endParaRPr lang="en-US" altLang="zh-CN" b="1" dirty="0">
              <a:latin typeface="楷体" panose="02010609060101010101" pitchFamily="49" charset="-122"/>
              <a:ea typeface="楷体" panose="02010609060101010101" pitchFamily="49" charset="-122"/>
            </a:endParaRPr>
          </a:p>
          <a:p>
            <a:pPr marL="0" indent="0">
              <a:buNone/>
            </a:pPr>
            <a:r>
              <a:rPr lang="en-US" altLang="zh-CN" b="1" dirty="0">
                <a:solidFill>
                  <a:srgbClr val="C00000"/>
                </a:solidFill>
                <a:latin typeface="楷体" panose="02010609060101010101" pitchFamily="49" charset="-122"/>
                <a:ea typeface="楷体" panose="02010609060101010101" pitchFamily="49" charset="-122"/>
              </a:rPr>
              <a:t>  </a:t>
            </a:r>
            <a:r>
              <a:rPr lang="zh-CN" altLang="en-US" b="1" dirty="0">
                <a:solidFill>
                  <a:srgbClr val="C00000"/>
                </a:solidFill>
                <a:latin typeface="楷体" panose="02010609060101010101" pitchFamily="49" charset="-122"/>
                <a:ea typeface="楷体" panose="02010609060101010101" pitchFamily="49" charset="-122"/>
              </a:rPr>
              <a:t>秉承“系统治理”、“集成制度创新”的理念</a:t>
            </a:r>
            <a:endParaRPr lang="en-US" altLang="zh-CN" b="1" dirty="0">
              <a:solidFill>
                <a:srgbClr val="C00000"/>
              </a:solidFill>
              <a:latin typeface="楷体" panose="02010609060101010101" pitchFamily="49" charset="-122"/>
              <a:ea typeface="楷体" panose="02010609060101010101" pitchFamily="49" charset="-122"/>
            </a:endParaRPr>
          </a:p>
          <a:p>
            <a:pPr marL="0" indent="0">
              <a:buNone/>
            </a:pPr>
            <a:endParaRPr lang="en-US" altLang="zh-CN" b="1" dirty="0">
              <a:solidFill>
                <a:srgbClr val="C00000"/>
              </a:solidFill>
              <a:latin typeface="楷体" panose="02010609060101010101" pitchFamily="49" charset="-122"/>
              <a:ea typeface="楷体" panose="02010609060101010101" pitchFamily="49" charset="-122"/>
            </a:endParaRPr>
          </a:p>
          <a:p>
            <a:pPr marL="0" indent="0">
              <a:buNone/>
            </a:pPr>
            <a:r>
              <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例：“服务开放”与“数据治理”关系日益密切甚至会趋于合而为一</a:t>
            </a:r>
            <a:endPar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0" indent="0">
              <a:buNone/>
            </a:pPr>
            <a:r>
              <a:rPr lang="en-US" altLang="zh-CN" b="1" dirty="0">
                <a:latin typeface="楷体" panose="02010609060101010101" pitchFamily="49" charset="-122"/>
                <a:ea typeface="楷体" panose="02010609060101010101" pitchFamily="49" charset="-122"/>
              </a:rPr>
              <a:t>    </a:t>
            </a:r>
          </a:p>
          <a:p>
            <a:pPr marL="0" indent="0">
              <a:buNone/>
            </a:pPr>
            <a:r>
              <a:rPr lang="en-US" altLang="zh-CN" b="1" dirty="0">
                <a:latin typeface="楷体" panose="02010609060101010101" pitchFamily="49" charset="-122"/>
                <a:ea typeface="楷体" panose="02010609060101010101" pitchFamily="49" charset="-122"/>
              </a:rPr>
              <a:t>     </a:t>
            </a:r>
            <a:r>
              <a:rPr lang="zh-CN" altLang="en-US" b="1" dirty="0">
                <a:latin typeface="楷体" panose="02010609060101010101" pitchFamily="49" charset="-122"/>
                <a:ea typeface="楷体" panose="02010609060101010101" pitchFamily="49" charset="-122"/>
              </a:rPr>
              <a:t>模式</a:t>
            </a:r>
            <a:r>
              <a:rPr lang="en-US" altLang="zh-CN" b="1" dirty="0">
                <a:latin typeface="楷体" panose="02010609060101010101" pitchFamily="49" charset="-122"/>
                <a:ea typeface="楷体" panose="02010609060101010101" pitchFamily="49" charset="-122"/>
              </a:rPr>
              <a:t>1</a:t>
            </a:r>
            <a:r>
              <a:rPr lang="zh-CN" altLang="en-US" b="1" dirty="0">
                <a:latin typeface="楷体" panose="02010609060101010101" pitchFamily="49" charset="-122"/>
                <a:ea typeface="楷体" panose="02010609060101010101" pitchFamily="49" charset="-122"/>
              </a:rPr>
              <a:t>的开放成为开放重点，外资跨境逐渐演变为数据跨境；</a:t>
            </a:r>
            <a:endParaRPr lang="en-US" altLang="zh-CN" b="1" dirty="0">
              <a:latin typeface="楷体" panose="02010609060101010101" pitchFamily="49" charset="-122"/>
              <a:ea typeface="楷体" panose="02010609060101010101" pitchFamily="49" charset="-122"/>
            </a:endParaRPr>
          </a:p>
          <a:p>
            <a:pPr marL="0" indent="0">
              <a:buNone/>
            </a:pPr>
            <a:r>
              <a:rPr lang="zh-CN" altLang="en-US" b="1" dirty="0">
                <a:latin typeface="楷体" panose="02010609060101010101" pitchFamily="49" charset="-122"/>
                <a:ea typeface="楷体" panose="02010609060101010101" pitchFamily="49" charset="-122"/>
              </a:rPr>
              <a:t>      利用负面清单设置数据相关的限制性措施控制开放的风险；  </a:t>
            </a:r>
            <a:endParaRPr lang="en-US" altLang="zh-CN" b="1"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326344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
            <a:ext cx="10515600" cy="929030"/>
          </a:xfrm>
        </p:spPr>
        <p:txBody>
          <a:bodyPr>
            <a:normAutofit/>
          </a:bodyPr>
          <a:lstStyle/>
          <a:p>
            <a:r>
              <a:rPr lang="en-US" altLang="zh-CN" sz="3200" b="1"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en-US" sz="3200" b="1"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案例：</a:t>
            </a:r>
            <a:r>
              <a:rPr lang="zh-CN" altLang="zh-CN" sz="3200" b="1" u="sng"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《推进数据跨境流动试点制度创新</a:t>
            </a:r>
            <a:r>
              <a:rPr lang="zh-CN" altLang="en-US" sz="3200" b="1" u="sng"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研究</a:t>
            </a:r>
            <a:r>
              <a:rPr lang="zh-CN" altLang="zh-CN" sz="3200" b="1" u="sng"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zh-CN" altLang="en-US" sz="3200" dirty="0"/>
          </a:p>
        </p:txBody>
      </p:sp>
      <p:sp>
        <p:nvSpPr>
          <p:cNvPr id="3" name="内容占位符 2"/>
          <p:cNvSpPr>
            <a:spLocks noGrp="1"/>
          </p:cNvSpPr>
          <p:nvPr>
            <p:ph idx="1"/>
          </p:nvPr>
        </p:nvSpPr>
        <p:spPr>
          <a:xfrm>
            <a:off x="248718" y="929030"/>
            <a:ext cx="11757964" cy="5727801"/>
          </a:xfrm>
        </p:spPr>
        <p:txBody>
          <a:bodyPr>
            <a:normAutofit fontScale="92500" lnSpcReduction="10000"/>
          </a:bodyPr>
          <a:lstStyle/>
          <a:p>
            <a:pPr>
              <a:lnSpc>
                <a:spcPct val="100000"/>
              </a:lnSpc>
            </a:pPr>
            <a:r>
              <a:rPr lang="zh-CN" altLang="zh-CN" sz="2800" dirty="0">
                <a:solidFill>
                  <a:srgbClr val="7030A0"/>
                </a:solidFill>
                <a:latin typeface="楷体" panose="02010609060101010101" pitchFamily="49" charset="-122"/>
                <a:ea typeface="楷体" panose="02010609060101010101" pitchFamily="49" charset="-122"/>
                <a:cs typeface="Times New Roman" panose="02020603050405020304" pitchFamily="18" charset="0"/>
              </a:rPr>
              <a:t>（</a:t>
            </a:r>
            <a:r>
              <a:rPr lang="en-US" altLang="zh-CN" sz="2800" dirty="0">
                <a:solidFill>
                  <a:srgbClr val="7030A0"/>
                </a:solidFill>
                <a:latin typeface="楷体" panose="02010609060101010101" pitchFamily="49" charset="-122"/>
                <a:ea typeface="楷体" panose="02010609060101010101" pitchFamily="49" charset="-122"/>
                <a:cs typeface="Times New Roman" panose="02020603050405020304" pitchFamily="18" charset="0"/>
              </a:rPr>
              <a:t>1</a:t>
            </a:r>
            <a:r>
              <a:rPr lang="zh-CN" altLang="zh-CN" sz="2800" dirty="0">
                <a:solidFill>
                  <a:srgbClr val="7030A0"/>
                </a:solidFill>
                <a:latin typeface="楷体" panose="02010609060101010101" pitchFamily="49" charset="-122"/>
                <a:ea typeface="楷体" panose="02010609060101010101" pitchFamily="49" charset="-122"/>
                <a:cs typeface="Times New Roman" panose="02020603050405020304" pitchFamily="18" charset="0"/>
              </a:rPr>
              <a:t>）</a:t>
            </a:r>
            <a:r>
              <a:rPr lang="zh-CN" altLang="zh-CN" sz="2800" b="1" dirty="0">
                <a:solidFill>
                  <a:srgbClr val="7030A0"/>
                </a:solidFill>
                <a:latin typeface="楷体" panose="02010609060101010101" pitchFamily="49" charset="-122"/>
                <a:ea typeface="楷体" panose="02010609060101010101" pitchFamily="49" charset="-122"/>
                <a:cs typeface="Times New Roman" panose="02020603050405020304" pitchFamily="18" charset="0"/>
              </a:rPr>
              <a:t>追踪和分析国家层面</a:t>
            </a:r>
            <a:r>
              <a:rPr lang="zh-CN" altLang="en-US" sz="2800" b="1" dirty="0">
                <a:solidFill>
                  <a:srgbClr val="7030A0"/>
                </a:solidFill>
                <a:latin typeface="楷体" panose="02010609060101010101" pitchFamily="49" charset="-122"/>
                <a:ea typeface="楷体" panose="02010609060101010101" pitchFamily="49" charset="-122"/>
                <a:cs typeface="Times New Roman" panose="02020603050405020304" pitchFamily="18" charset="0"/>
              </a:rPr>
              <a:t>的</a:t>
            </a:r>
            <a:r>
              <a:rPr lang="zh-CN" altLang="zh-CN" sz="2800" b="1" dirty="0">
                <a:solidFill>
                  <a:srgbClr val="7030A0"/>
                </a:solidFill>
                <a:latin typeface="楷体" panose="02010609060101010101" pitchFamily="49" charset="-122"/>
                <a:ea typeface="楷体" panose="02010609060101010101" pitchFamily="49" charset="-122"/>
                <a:cs typeface="Times New Roman" panose="02020603050405020304" pitchFamily="18" charset="0"/>
              </a:rPr>
              <a:t>现状，只有将国家层面的动态了解清楚后，才能更好地制定北京的对接策略和方案。</a:t>
            </a:r>
            <a:endParaRPr lang="en-US" altLang="zh-CN" sz="2800" b="1" dirty="0">
              <a:solidFill>
                <a:srgbClr val="7030A0"/>
              </a:solidFill>
              <a:latin typeface="楷体" panose="02010609060101010101" pitchFamily="49" charset="-122"/>
              <a:ea typeface="楷体" panose="02010609060101010101" pitchFamily="49" charset="-122"/>
              <a:cs typeface="Times New Roman" panose="02020603050405020304" pitchFamily="18" charset="0"/>
            </a:endParaRPr>
          </a:p>
          <a:p>
            <a:pPr>
              <a:lnSpc>
                <a:spcPct val="100000"/>
              </a:lnSpc>
            </a:pPr>
            <a:r>
              <a:rPr lang="en-US" altLang="zh-CN" sz="2800" b="1" dirty="0">
                <a:solidFill>
                  <a:srgbClr val="C00000"/>
                </a:solidFill>
                <a:latin typeface="楷体" panose="02010609060101010101" pitchFamily="49" charset="-122"/>
                <a:ea typeface="楷体" panose="02010609060101010101" pitchFamily="49" charset="-122"/>
                <a:cs typeface="Times New Roman" panose="02020603050405020304" pitchFamily="18" charset="0"/>
              </a:rPr>
              <a:t>   </a:t>
            </a:r>
            <a:r>
              <a:rPr lang="zh-CN" altLang="zh-CN" sz="2800" b="1" dirty="0">
                <a:solidFill>
                  <a:srgbClr val="C00000"/>
                </a:solidFill>
                <a:highlight>
                  <a:srgbClr val="FFFF00"/>
                </a:highlight>
                <a:latin typeface="楷体" panose="02010609060101010101" pitchFamily="49" charset="-122"/>
                <a:ea typeface="楷体" panose="02010609060101010101" pitchFamily="49" charset="-122"/>
                <a:cs typeface="Times New Roman" panose="02020603050405020304" pitchFamily="18" charset="0"/>
              </a:rPr>
              <a:t>如：针对“数据跨境流动规则</a:t>
            </a:r>
            <a:r>
              <a:rPr lang="zh-CN" altLang="zh-CN" sz="2800" b="1" dirty="0">
                <a:solidFill>
                  <a:srgbClr val="C00000"/>
                </a:solidFill>
                <a:highlight>
                  <a:srgbClr val="FFFF00"/>
                </a:highlight>
                <a:ea typeface="宋体" panose="02010600030101010101" pitchFamily="2" charset="-122"/>
                <a:cs typeface="Times New Roman" panose="02020603050405020304" pitchFamily="18" charset="0"/>
              </a:rPr>
              <a:t>”</a:t>
            </a:r>
            <a:r>
              <a:rPr lang="zh-CN" altLang="en-US" sz="2800" b="1" dirty="0">
                <a:solidFill>
                  <a:srgbClr val="C00000"/>
                </a:solidFill>
                <a:highlight>
                  <a:srgbClr val="FFFF00"/>
                </a:highlight>
                <a:ea typeface="宋体" panose="02010600030101010101" pitchFamily="2" charset="-122"/>
                <a:cs typeface="Times New Roman" panose="02020603050405020304" pitchFamily="18" charset="0"/>
              </a:rPr>
              <a:t>：</a:t>
            </a:r>
            <a:endParaRPr lang="en-US" altLang="zh-CN" sz="2800" b="1" dirty="0">
              <a:solidFill>
                <a:srgbClr val="C00000"/>
              </a:solidFill>
              <a:highlight>
                <a:srgbClr val="FFFF00"/>
              </a:highlight>
              <a:ea typeface="宋体" panose="02010600030101010101" pitchFamily="2" charset="-122"/>
              <a:cs typeface="Times New Roman" panose="02020603050405020304" pitchFamily="18" charset="0"/>
            </a:endParaRPr>
          </a:p>
          <a:p>
            <a:pPr>
              <a:lnSpc>
                <a:spcPct val="100000"/>
              </a:lnSpc>
            </a:pPr>
            <a:r>
              <a:rPr lang="en-US" altLang="zh-CN" sz="2800" dirty="0">
                <a:latin typeface="楷体" panose="02010609060101010101" pitchFamily="49" charset="-122"/>
                <a:ea typeface="楷体" panose="02010609060101010101" pitchFamily="49" charset="-122"/>
                <a:cs typeface="Times New Roman" panose="02020603050405020304" pitchFamily="18" charset="0"/>
              </a:rPr>
              <a:t>    </a:t>
            </a:r>
            <a:r>
              <a:rPr lang="zh-CN" altLang="zh-CN" sz="2800" dirty="0">
                <a:latin typeface="楷体" panose="02010609060101010101" pitchFamily="49" charset="-122"/>
                <a:ea typeface="楷体" panose="02010609060101010101" pitchFamily="49" charset="-122"/>
                <a:cs typeface="Times New Roman" panose="02020603050405020304" pitchFamily="18" charset="0"/>
              </a:rPr>
              <a:t>我国数据出境监管的顶层设计来源于《国家安全法》。在顶层设计之下，《网络安全法》《数据安全法》和《个人信息保护法》规定了数据出境的多种法律路径，划定了数据出境保护的基准线。国家又陆续出台了配套法律文件和实施细则，以推动数据出境政策的实质性落地。</a:t>
            </a:r>
            <a:r>
              <a:rPr lang="zh-CN" altLang="zh-CN" sz="28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pitchFamily="18" charset="0"/>
              </a:rPr>
              <a:t>截至</a:t>
            </a:r>
            <a:r>
              <a:rPr lang="en-US" altLang="zh-CN" sz="28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pitchFamily="18" charset="0"/>
              </a:rPr>
              <a:t>2022</a:t>
            </a:r>
            <a:r>
              <a:rPr lang="zh-CN" altLang="zh-CN" sz="28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pitchFamily="18" charset="0"/>
              </a:rPr>
              <a:t>年年中，我国以“安全评估、标准合同、个人信息保护认证、其他路径”为主要数据出境机制的制度体系已初步搭建完成，形成了</a:t>
            </a:r>
            <a:r>
              <a:rPr lang="zh-CN" altLang="zh-CN" sz="2800" dirty="0">
                <a:effectLst>
                  <a:outerShdw blurRad="38100" dist="38100" dir="2700000" algn="tl">
                    <a:srgbClr val="000000">
                      <a:alpha val="43137"/>
                    </a:srgbClr>
                  </a:outerShdw>
                </a:effectLst>
                <a:highlight>
                  <a:srgbClr val="FFFF00"/>
                </a:highlight>
                <a:latin typeface="楷体" panose="02010609060101010101" pitchFamily="49" charset="-122"/>
                <a:ea typeface="楷体" panose="02010609060101010101" pitchFamily="49" charset="-122"/>
                <a:cs typeface="Times New Roman" panose="02020603050405020304" pitchFamily="18" charset="0"/>
              </a:rPr>
              <a:t>“</a:t>
            </a:r>
            <a:r>
              <a:rPr lang="en-US" altLang="zh-CN" sz="2800" dirty="0">
                <a:effectLst>
                  <a:outerShdw blurRad="38100" dist="38100" dir="2700000" algn="tl">
                    <a:srgbClr val="000000">
                      <a:alpha val="43137"/>
                    </a:srgbClr>
                  </a:outerShdw>
                </a:effectLst>
                <a:highlight>
                  <a:srgbClr val="FFFF00"/>
                </a:highlight>
                <a:latin typeface="楷体" panose="02010609060101010101" pitchFamily="49" charset="-122"/>
                <a:ea typeface="楷体" panose="02010609060101010101" pitchFamily="49" charset="-122"/>
                <a:cs typeface="Times New Roman" panose="02020603050405020304" pitchFamily="18" charset="0"/>
              </a:rPr>
              <a:t>1+3+N</a:t>
            </a:r>
            <a:r>
              <a:rPr lang="zh-CN" altLang="zh-CN" sz="2800" dirty="0">
                <a:effectLst>
                  <a:outerShdw blurRad="38100" dist="38100" dir="2700000" algn="tl">
                    <a:srgbClr val="000000">
                      <a:alpha val="43137"/>
                    </a:srgbClr>
                  </a:outerShdw>
                </a:effectLst>
                <a:highlight>
                  <a:srgbClr val="FFFF00"/>
                </a:highlight>
                <a:latin typeface="楷体" panose="02010609060101010101" pitchFamily="49" charset="-122"/>
                <a:ea typeface="楷体" panose="02010609060101010101" pitchFamily="49" charset="-122"/>
                <a:cs typeface="Times New Roman" panose="02020603050405020304" pitchFamily="18" charset="0"/>
              </a:rPr>
              <a:t>”的数据出境合规监管框架</a:t>
            </a:r>
            <a:r>
              <a:rPr lang="zh-CN" altLang="zh-CN" sz="28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pitchFamily="18" charset="0"/>
              </a:rPr>
              <a:t>。</a:t>
            </a:r>
            <a:endParaRPr lang="en-US" altLang="zh-CN" sz="2800" dirty="0">
              <a:latin typeface="楷体" panose="02010609060101010101" pitchFamily="49" charset="-122"/>
              <a:ea typeface="楷体" panose="02010609060101010101" pitchFamily="49" charset="-122"/>
              <a:cs typeface="Times New Roman" panose="02020603050405020304" pitchFamily="18" charset="0"/>
            </a:endParaRPr>
          </a:p>
          <a:p>
            <a:pPr marL="0" indent="0">
              <a:lnSpc>
                <a:spcPct val="100000"/>
              </a:lnSpc>
              <a:buNone/>
            </a:pPr>
            <a:r>
              <a:rPr lang="en-US" altLang="zh-CN" sz="2800" dirty="0">
                <a:latin typeface="楷体" panose="02010609060101010101" pitchFamily="49" charset="-122"/>
                <a:ea typeface="楷体" panose="02010609060101010101" pitchFamily="49" charset="-122"/>
                <a:cs typeface="Times New Roman" panose="02020603050405020304" pitchFamily="18" charset="0"/>
              </a:rPr>
              <a:t>     </a:t>
            </a:r>
            <a:r>
              <a:rPr lang="zh-CN" altLang="zh-CN" sz="2800" dirty="0">
                <a:latin typeface="楷体" panose="02010609060101010101" pitchFamily="49" charset="-122"/>
                <a:ea typeface="楷体" panose="02010609060101010101" pitchFamily="49" charset="-122"/>
                <a:cs typeface="Times New Roman" panose="02020603050405020304" pitchFamily="18" charset="0"/>
              </a:rPr>
              <a:t>由于数据出境监管是国家事权，正是由于国家层面的数据出境监管制度体系已经成型，</a:t>
            </a:r>
            <a:r>
              <a:rPr lang="zh-CN" altLang="zh-CN" sz="2800" b="1" dirty="0">
                <a:latin typeface="楷体" panose="02010609060101010101" pitchFamily="49" charset="-122"/>
                <a:ea typeface="楷体" panose="02010609060101010101" pitchFamily="49" charset="-122"/>
                <a:cs typeface="Times New Roman" panose="02020603050405020304" pitchFamily="18" charset="0"/>
              </a:rPr>
              <a:t>地方上开展相关的对接探索，进行制度创新的边界才得以明晰，试点的空间也更具指向性</a:t>
            </a:r>
            <a:r>
              <a:rPr lang="zh-CN" altLang="zh-CN" sz="2800" dirty="0">
                <a:latin typeface="楷体" panose="02010609060101010101" pitchFamily="49" charset="-122"/>
                <a:ea typeface="楷体" panose="02010609060101010101" pitchFamily="49" charset="-122"/>
                <a:cs typeface="Times New Roman" panose="02020603050405020304" pitchFamily="18" charset="0"/>
              </a:rPr>
              <a:t>。</a:t>
            </a:r>
            <a:r>
              <a:rPr lang="zh-CN" altLang="zh-CN" sz="2800" dirty="0">
                <a:effectLst>
                  <a:outerShdw blurRad="38100" dist="38100" dir="2700000" algn="tl">
                    <a:srgbClr val="000000">
                      <a:alpha val="43137"/>
                    </a:srgbClr>
                  </a:outerShdw>
                </a:effectLst>
                <a:highlight>
                  <a:srgbClr val="FFFF00"/>
                </a:highlight>
                <a:latin typeface="楷体" panose="02010609060101010101" pitchFamily="49" charset="-122"/>
                <a:ea typeface="楷体" panose="02010609060101010101" pitchFamily="49" charset="-122"/>
                <a:cs typeface="Times New Roman" panose="02020603050405020304" pitchFamily="18" charset="0"/>
              </a:rPr>
              <a:t>若在</a:t>
            </a:r>
            <a:r>
              <a:rPr lang="en-US" altLang="zh-CN" sz="2800" dirty="0">
                <a:effectLst>
                  <a:outerShdw blurRad="38100" dist="38100" dir="2700000" algn="tl">
                    <a:srgbClr val="000000">
                      <a:alpha val="43137"/>
                    </a:srgbClr>
                  </a:outerShdw>
                </a:effectLst>
                <a:highlight>
                  <a:srgbClr val="FFFF00"/>
                </a:highlight>
                <a:latin typeface="楷体" panose="02010609060101010101" pitchFamily="49" charset="-122"/>
                <a:ea typeface="楷体" panose="02010609060101010101" pitchFamily="49" charset="-122"/>
                <a:cs typeface="Times New Roman" panose="02020603050405020304" pitchFamily="18" charset="0"/>
              </a:rPr>
              <a:t>2022</a:t>
            </a:r>
            <a:r>
              <a:rPr lang="zh-CN" altLang="zh-CN" sz="2800" dirty="0">
                <a:effectLst>
                  <a:outerShdw blurRad="38100" dist="38100" dir="2700000" algn="tl">
                    <a:srgbClr val="000000">
                      <a:alpha val="43137"/>
                    </a:srgbClr>
                  </a:outerShdw>
                </a:effectLst>
                <a:highlight>
                  <a:srgbClr val="FFFF00"/>
                </a:highlight>
                <a:latin typeface="楷体" panose="02010609060101010101" pitchFamily="49" charset="-122"/>
                <a:ea typeface="楷体" panose="02010609060101010101" pitchFamily="49" charset="-122"/>
                <a:cs typeface="Times New Roman" panose="02020603050405020304" pitchFamily="18" charset="0"/>
              </a:rPr>
              <a:t>年年中之前，在国家数据出境监管的大框架尚未构建之前，北京作为地方开展对接探索，显然是缺乏前提的。</a:t>
            </a:r>
            <a:r>
              <a:rPr lang="zh-CN" altLang="zh-CN" sz="2800" b="1" dirty="0">
                <a:effectLst>
                  <a:outerShdw blurRad="38100" dist="38100" dir="2700000" algn="tl">
                    <a:srgbClr val="000000">
                      <a:alpha val="43137"/>
                    </a:srgbClr>
                  </a:outerShdw>
                </a:effectLst>
                <a:highlight>
                  <a:srgbClr val="FFFF00"/>
                </a:highlight>
                <a:latin typeface="楷体" panose="02010609060101010101" pitchFamily="49" charset="-122"/>
                <a:ea typeface="楷体" panose="02010609060101010101" pitchFamily="49" charset="-122"/>
                <a:cs typeface="Times New Roman" panose="02020603050405020304" pitchFamily="18" charset="0"/>
              </a:rPr>
              <a:t>目前北京作为数据跨境流动安全试点之一，围绕数据跨境问题展开对接尝试可谓恰逢其时。</a:t>
            </a:r>
            <a:endParaRPr lang="en-US" altLang="zh-CN" sz="2800" b="1" dirty="0">
              <a:effectLst>
                <a:outerShdw blurRad="38100" dist="38100" dir="2700000" algn="tl">
                  <a:srgbClr val="000000">
                    <a:alpha val="43137"/>
                  </a:srgbClr>
                </a:outerShdw>
              </a:effectLst>
              <a:highlight>
                <a:srgbClr val="FFFF00"/>
              </a:highlight>
              <a:latin typeface="楷体" panose="02010609060101010101" pitchFamily="49" charset="-122"/>
              <a:ea typeface="楷体" panose="02010609060101010101" pitchFamily="49" charset="-122"/>
              <a:cs typeface="Times New Roman" panose="02020603050405020304" pitchFamily="18" charset="0"/>
              <a:sym typeface="Wingdings" panose="05000000000000000000" pitchFamily="2" charset="2"/>
            </a:endParaRPr>
          </a:p>
          <a:p>
            <a:endParaRPr lang="zh-CN"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99923"/>
            <a:ext cx="10515600" cy="625133"/>
          </a:xfrm>
        </p:spPr>
        <p:txBody>
          <a:bodyPr>
            <a:normAutofit fontScale="90000"/>
          </a:bodyPr>
          <a:lstStyle/>
          <a:p>
            <a:r>
              <a:rPr lang="zh-CN" altLang="en-US" sz="4400" b="1" dirty="0">
                <a:solidFill>
                  <a:srgbClr val="FF0000"/>
                </a:solidFill>
                <a:latin typeface="楷体" panose="02010609060101010101" pitchFamily="49" charset="-122"/>
                <a:ea typeface="楷体" panose="02010609060101010101" pitchFamily="49" charset="-122"/>
              </a:rPr>
              <a:t> </a:t>
            </a:r>
            <a:r>
              <a:rPr lang="zh-CN" altLang="zh-CN" sz="4400" b="1" u="sng"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《推进数据跨境流动试点制度创新</a:t>
            </a:r>
            <a:r>
              <a:rPr lang="zh-CN" altLang="en-US" sz="4400" b="1" u="sng"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研究</a:t>
            </a:r>
            <a:r>
              <a:rPr lang="zh-CN" altLang="zh-CN" sz="4400" b="1" u="sng"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br>
              <a:rPr lang="en-US" altLang="zh-CN" sz="4400" b="1" dirty="0">
                <a:solidFill>
                  <a:srgbClr val="FF0000"/>
                </a:solidFill>
                <a:latin typeface="楷体" panose="02010609060101010101" pitchFamily="49" charset="-122"/>
                <a:ea typeface="楷体" panose="02010609060101010101" pitchFamily="49" charset="-122"/>
              </a:rPr>
            </a:br>
            <a:endParaRPr lang="zh-CN" altLang="en-US" dirty="0"/>
          </a:p>
        </p:txBody>
      </p:sp>
      <p:sp>
        <p:nvSpPr>
          <p:cNvPr id="3" name="内容占位符 2"/>
          <p:cNvSpPr>
            <a:spLocks noGrp="1"/>
          </p:cNvSpPr>
          <p:nvPr>
            <p:ph idx="1"/>
          </p:nvPr>
        </p:nvSpPr>
        <p:spPr>
          <a:xfrm>
            <a:off x="169468" y="804672"/>
            <a:ext cx="11768938" cy="5753405"/>
          </a:xfrm>
        </p:spPr>
        <p:txBody>
          <a:bodyPr>
            <a:normAutofit lnSpcReduction="10000"/>
          </a:bodyPr>
          <a:lstStyle/>
          <a:p>
            <a:pPr indent="356870">
              <a:lnSpc>
                <a:spcPct val="150000"/>
              </a:lnSpc>
            </a:pPr>
            <a:r>
              <a:rPr lang="zh-CN" altLang="zh-CN" sz="1800" b="1" kern="100" dirty="0">
                <a:solidFill>
                  <a:srgbClr val="7030A0"/>
                </a:solidFill>
                <a:effectLst/>
                <a:latin typeface="Times New Roman" panose="02020603050405020304" pitchFamily="18" charset="0"/>
                <a:ea typeface="宋体" panose="02010600030101010101" pitchFamily="2" charset="-122"/>
              </a:rPr>
              <a:t>（</a:t>
            </a:r>
            <a:r>
              <a:rPr lang="en-US" altLang="zh-CN" sz="1800" b="1" kern="100" dirty="0">
                <a:solidFill>
                  <a:srgbClr val="7030A0"/>
                </a:solidFill>
                <a:effectLst/>
                <a:latin typeface="Times New Roman" panose="02020603050405020304" pitchFamily="18" charset="0"/>
                <a:ea typeface="宋体" panose="02010600030101010101" pitchFamily="2" charset="-122"/>
              </a:rPr>
              <a:t>2</a:t>
            </a:r>
            <a:r>
              <a:rPr lang="zh-CN" altLang="zh-CN" sz="1800" b="1" kern="100" dirty="0">
                <a:solidFill>
                  <a:srgbClr val="7030A0"/>
                </a:solidFill>
                <a:effectLst/>
                <a:latin typeface="Times New Roman" panose="02020603050405020304" pitchFamily="18" charset="0"/>
                <a:ea typeface="宋体" panose="02010600030101010101" pitchFamily="2" charset="-122"/>
              </a:rPr>
              <a:t>）其次，在持续追踪国家对接动态的基础上，确定</a:t>
            </a:r>
            <a:r>
              <a:rPr lang="zh-CN" altLang="en-US" sz="1800" b="1" kern="100" dirty="0">
                <a:solidFill>
                  <a:srgbClr val="7030A0"/>
                </a:solidFill>
                <a:effectLst/>
                <a:latin typeface="Times New Roman" panose="02020603050405020304" pitchFamily="18" charset="0"/>
                <a:ea typeface="宋体" panose="02010600030101010101" pitchFamily="2" charset="-122"/>
              </a:rPr>
              <a:t>北京推进相关规制创新的</a:t>
            </a:r>
            <a:r>
              <a:rPr lang="zh-CN" altLang="zh-CN" sz="1800" b="1" kern="100" dirty="0">
                <a:solidFill>
                  <a:srgbClr val="7030A0"/>
                </a:solidFill>
                <a:effectLst/>
                <a:latin typeface="Times New Roman" panose="02020603050405020304" pitchFamily="18" charset="0"/>
                <a:ea typeface="宋体" panose="02010600030101010101" pitchFamily="2" charset="-122"/>
              </a:rPr>
              <a:t>基本策略和态度</a:t>
            </a:r>
            <a:endParaRPr lang="en-US" altLang="zh-CN" sz="1800" b="1" kern="100" dirty="0">
              <a:solidFill>
                <a:srgbClr val="7030A0"/>
              </a:solidFill>
              <a:effectLst/>
              <a:latin typeface="Times New Roman" panose="02020603050405020304" pitchFamily="18" charset="0"/>
              <a:ea typeface="宋体" panose="02010600030101010101" pitchFamily="2" charset="-122"/>
            </a:endParaRPr>
          </a:p>
          <a:p>
            <a:pPr indent="356870">
              <a:lnSpc>
                <a:spcPct val="150000"/>
              </a:lnSpc>
            </a:pPr>
            <a:r>
              <a:rPr lang="zh-CN" altLang="zh-CN" sz="2000" b="1" kern="100" dirty="0">
                <a:latin typeface="楷体" panose="02010609060101010101" pitchFamily="49" charset="-122"/>
                <a:ea typeface="楷体" panose="02010609060101010101" pitchFamily="49" charset="-122"/>
              </a:rPr>
              <a:t>“数据跨境流动及存储规则” </a:t>
            </a:r>
            <a:r>
              <a:rPr lang="zh-CN" altLang="en-US" sz="2000" b="1" kern="100" dirty="0">
                <a:latin typeface="楷体" panose="02010609060101010101" pitchFamily="49" charset="-122"/>
                <a:ea typeface="楷体" panose="02010609060101010101" pitchFamily="49" charset="-122"/>
              </a:rPr>
              <a:t>，</a:t>
            </a:r>
            <a:r>
              <a:rPr lang="zh-CN" altLang="zh-CN" sz="2000" b="1" kern="100" dirty="0">
                <a:latin typeface="楷体" panose="02010609060101010101" pitchFamily="49" charset="-122"/>
                <a:ea typeface="楷体" panose="02010609060101010101" pitchFamily="49" charset="-122"/>
              </a:rPr>
              <a:t>因为在</a:t>
            </a:r>
            <a:r>
              <a:rPr lang="en-US" altLang="zh-CN" sz="2000" b="1" kern="100" dirty="0">
                <a:latin typeface="楷体" panose="02010609060101010101" pitchFamily="49" charset="-122"/>
                <a:ea typeface="楷体" panose="02010609060101010101" pitchFamily="49" charset="-122"/>
              </a:rPr>
              <a:t>CPTPP</a:t>
            </a:r>
            <a:r>
              <a:rPr lang="zh-CN" altLang="zh-CN" sz="2000" b="1" kern="100" dirty="0">
                <a:latin typeface="楷体" panose="02010609060101010101" pitchFamily="49" charset="-122"/>
                <a:ea typeface="楷体" panose="02010609060101010101" pitchFamily="49" charset="-122"/>
              </a:rPr>
              <a:t>与</a:t>
            </a:r>
            <a:r>
              <a:rPr lang="en-US" altLang="zh-CN" sz="2000" b="1" kern="100" dirty="0">
                <a:latin typeface="楷体" panose="02010609060101010101" pitchFamily="49" charset="-122"/>
                <a:ea typeface="楷体" panose="02010609060101010101" pitchFamily="49" charset="-122"/>
              </a:rPr>
              <a:t>DEPA</a:t>
            </a:r>
            <a:r>
              <a:rPr lang="zh-CN" altLang="zh-CN" sz="2000" b="1" kern="100" dirty="0">
                <a:latin typeface="楷体" panose="02010609060101010101" pitchFamily="49" charset="-122"/>
                <a:ea typeface="楷体" panose="02010609060101010101" pitchFamily="49" charset="-122"/>
              </a:rPr>
              <a:t>框架下这几类规则的约束力相对较强，对接挑战性相对大，采取</a:t>
            </a:r>
            <a:r>
              <a:rPr lang="zh-CN" altLang="zh-CN" sz="2400" b="1" kern="100" dirty="0">
                <a:solidFill>
                  <a:srgbClr val="FF0000"/>
                </a:solidFill>
                <a:highlight>
                  <a:srgbClr val="FFFF00"/>
                </a:highlight>
                <a:latin typeface="楷体" panose="02010609060101010101" pitchFamily="49" charset="-122"/>
                <a:ea typeface="楷体" panose="02010609060101010101" pitchFamily="49" charset="-122"/>
              </a:rPr>
              <a:t>“形对接”</a:t>
            </a:r>
            <a:r>
              <a:rPr lang="zh-CN" altLang="zh-CN" sz="2000" b="1" kern="100" dirty="0">
                <a:latin typeface="楷体" panose="02010609060101010101" pitchFamily="49" charset="-122"/>
                <a:ea typeface="楷体" panose="02010609060101010101" pitchFamily="49" charset="-122"/>
              </a:rPr>
              <a:t>策略更具有可行性</a:t>
            </a:r>
            <a:r>
              <a:rPr lang="zh-CN" altLang="en-US" sz="2000" b="1" kern="100" dirty="0">
                <a:latin typeface="楷体" panose="02010609060101010101" pitchFamily="49" charset="-122"/>
                <a:ea typeface="楷体" panose="02010609060101010101" pitchFamily="49" charset="-122"/>
              </a:rPr>
              <a:t>，即</a:t>
            </a:r>
            <a:r>
              <a:rPr lang="zh-CN" altLang="en-US" sz="2400" b="1" kern="100" dirty="0">
                <a:latin typeface="楷体" panose="02010609060101010101" pitchFamily="49" charset="-122"/>
                <a:ea typeface="楷体" panose="02010609060101010101" pitchFamily="49" charset="-122"/>
              </a:rPr>
              <a:t>现实中的相关法律法规的规定与规则文本的要求相一致。目前看</a:t>
            </a:r>
            <a:r>
              <a:rPr lang="en-US" altLang="zh-CN" sz="2400" b="1" kern="100" dirty="0">
                <a:solidFill>
                  <a:srgbClr val="FF0000"/>
                </a:solidFill>
                <a:highlight>
                  <a:srgbClr val="FFFF00"/>
                </a:highlight>
                <a:latin typeface="楷体" panose="02010609060101010101" pitchFamily="49" charset="-122"/>
                <a:ea typeface="楷体" panose="02010609060101010101" pitchFamily="49" charset="-122"/>
              </a:rPr>
              <a:t>1+3+N</a:t>
            </a:r>
            <a:r>
              <a:rPr lang="zh-CN" altLang="en-US" sz="2400" b="1" kern="100" dirty="0">
                <a:solidFill>
                  <a:srgbClr val="FF0000"/>
                </a:solidFill>
                <a:highlight>
                  <a:srgbClr val="FFFF00"/>
                </a:highlight>
                <a:latin typeface="楷体" panose="02010609060101010101" pitchFamily="49" charset="-122"/>
                <a:ea typeface="楷体" panose="02010609060101010101" pitchFamily="49" charset="-122"/>
              </a:rPr>
              <a:t>与</a:t>
            </a:r>
            <a:r>
              <a:rPr lang="en-US" altLang="zh-CN" sz="2400" b="1" kern="100" dirty="0">
                <a:solidFill>
                  <a:srgbClr val="FF0000"/>
                </a:solidFill>
                <a:highlight>
                  <a:srgbClr val="FFFF00"/>
                </a:highlight>
                <a:latin typeface="楷体" panose="02010609060101010101" pitchFamily="49" charset="-122"/>
                <a:ea typeface="楷体" panose="02010609060101010101" pitchFamily="49" charset="-122"/>
              </a:rPr>
              <a:t>CPTPP</a:t>
            </a:r>
            <a:r>
              <a:rPr lang="zh-CN" altLang="en-US" sz="2400" b="1" kern="100" dirty="0">
                <a:solidFill>
                  <a:srgbClr val="FF0000"/>
                </a:solidFill>
                <a:highlight>
                  <a:srgbClr val="FFFF00"/>
                </a:highlight>
                <a:latin typeface="楷体" panose="02010609060101010101" pitchFamily="49" charset="-122"/>
                <a:ea typeface="楷体" panose="02010609060101010101" pitchFamily="49" charset="-122"/>
              </a:rPr>
              <a:t>（</a:t>
            </a:r>
            <a:r>
              <a:rPr lang="en-US" altLang="zh-CN" sz="2400" b="1" kern="100" dirty="0">
                <a:solidFill>
                  <a:srgbClr val="FF0000"/>
                </a:solidFill>
                <a:highlight>
                  <a:srgbClr val="FFFF00"/>
                </a:highlight>
                <a:latin typeface="楷体" panose="02010609060101010101" pitchFamily="49" charset="-122"/>
                <a:ea typeface="楷体" panose="02010609060101010101" pitchFamily="49" charset="-122"/>
              </a:rPr>
              <a:t>DEPA</a:t>
            </a:r>
            <a:r>
              <a:rPr lang="zh-CN" altLang="en-US" sz="2400" b="1" kern="100" dirty="0">
                <a:solidFill>
                  <a:srgbClr val="FF0000"/>
                </a:solidFill>
                <a:highlight>
                  <a:srgbClr val="FFFF00"/>
                </a:highlight>
                <a:latin typeface="楷体" panose="02010609060101010101" pitchFamily="49" charset="-122"/>
                <a:ea typeface="楷体" panose="02010609060101010101" pitchFamily="49" charset="-122"/>
              </a:rPr>
              <a:t>）的规定是相符的</a:t>
            </a:r>
            <a:r>
              <a:rPr lang="zh-CN" altLang="en-US" sz="2400" b="1" kern="100" dirty="0">
                <a:latin typeface="楷体" panose="02010609060101010101" pitchFamily="49" charset="-122"/>
                <a:ea typeface="楷体" panose="02010609060101010101" pitchFamily="49" charset="-122"/>
              </a:rPr>
              <a:t>。但问题是</a:t>
            </a:r>
            <a:r>
              <a:rPr lang="en-US" altLang="zh-CN" sz="2400" b="1" kern="100" dirty="0">
                <a:solidFill>
                  <a:srgbClr val="FF0000"/>
                </a:solidFill>
                <a:latin typeface="楷体" panose="02010609060101010101" pitchFamily="49" charset="-122"/>
                <a:ea typeface="楷体" panose="02010609060101010101" pitchFamily="49" charset="-122"/>
              </a:rPr>
              <a:t>1+3+N</a:t>
            </a:r>
            <a:r>
              <a:rPr lang="zh-CN" altLang="en-US" sz="2400" b="1" kern="100" dirty="0">
                <a:solidFill>
                  <a:srgbClr val="FF0000"/>
                </a:solidFill>
                <a:latin typeface="楷体" panose="02010609060101010101" pitchFamily="49" charset="-122"/>
                <a:ea typeface="楷体" panose="02010609060101010101" pitchFamily="49" charset="-122"/>
              </a:rPr>
              <a:t>的数据跨境监管体系的</a:t>
            </a:r>
            <a:r>
              <a:rPr lang="zh-CN" altLang="en-US" sz="2400" b="1" u="sng" kern="100" dirty="0">
                <a:solidFill>
                  <a:srgbClr val="FF0000"/>
                </a:solidFill>
                <a:highlight>
                  <a:srgbClr val="FFFF00"/>
                </a:highlight>
                <a:latin typeface="楷体" panose="02010609060101010101" pitchFamily="49" charset="-122"/>
                <a:ea typeface="楷体" panose="02010609060101010101" pitchFamily="49" charset="-122"/>
              </a:rPr>
              <a:t>落地还存在问题</a:t>
            </a:r>
            <a:r>
              <a:rPr lang="zh-CN" altLang="en-US" sz="2400" b="1" kern="100" dirty="0">
                <a:solidFill>
                  <a:srgbClr val="FF0000"/>
                </a:solidFill>
                <a:latin typeface="楷体" panose="02010609060101010101" pitchFamily="49" charset="-122"/>
                <a:ea typeface="楷体" panose="02010609060101010101" pitchFamily="49" charset="-122"/>
              </a:rPr>
              <a:t>，尤其是</a:t>
            </a:r>
            <a:r>
              <a:rPr lang="en-US" altLang="zh-CN" sz="2400" b="1" u="sng" kern="100" dirty="0">
                <a:solidFill>
                  <a:srgbClr val="FF0000"/>
                </a:solidFill>
                <a:latin typeface="楷体" panose="02010609060101010101" pitchFamily="49" charset="-122"/>
                <a:ea typeface="楷体" panose="02010609060101010101" pitchFamily="49" charset="-122"/>
              </a:rPr>
              <a:t>N</a:t>
            </a:r>
            <a:r>
              <a:rPr lang="zh-CN" altLang="en-US" sz="2400" b="1" u="sng" kern="100" dirty="0">
                <a:solidFill>
                  <a:srgbClr val="FF0000"/>
                </a:solidFill>
                <a:latin typeface="楷体" panose="02010609060101010101" pitchFamily="49" charset="-122"/>
                <a:ea typeface="楷体" panose="02010609060101010101" pitchFamily="49" charset="-122"/>
              </a:rPr>
              <a:t>的问题。</a:t>
            </a:r>
            <a:endParaRPr lang="en-US" altLang="zh-CN" sz="2400" b="1" u="sng" kern="100" dirty="0">
              <a:solidFill>
                <a:srgbClr val="FF0000"/>
              </a:solidFill>
              <a:latin typeface="楷体" panose="02010609060101010101" pitchFamily="49" charset="-122"/>
              <a:ea typeface="楷体" panose="02010609060101010101" pitchFamily="49" charset="-122"/>
            </a:endParaRPr>
          </a:p>
          <a:p>
            <a:pPr indent="0">
              <a:lnSpc>
                <a:spcPct val="150000"/>
              </a:lnSpc>
              <a:buNone/>
            </a:pPr>
            <a:r>
              <a:rPr lang="en-US" altLang="zh-CN" sz="2000" b="1" kern="100" dirty="0">
                <a:highlight>
                  <a:srgbClr val="FFFF00"/>
                </a:highlight>
                <a:latin typeface="楷体" panose="02010609060101010101" pitchFamily="49" charset="-122"/>
                <a:ea typeface="楷体" panose="02010609060101010101" pitchFamily="49" charset="-122"/>
              </a:rPr>
              <a:t>  </a:t>
            </a:r>
            <a:r>
              <a:rPr lang="zh-CN" altLang="en-US" sz="2400" b="1" u="sng" kern="100" dirty="0">
                <a:solidFill>
                  <a:srgbClr val="FF0000"/>
                </a:solidFill>
                <a:highlight>
                  <a:srgbClr val="FFFF00"/>
                </a:highlight>
                <a:latin typeface="楷体" panose="02010609060101010101" pitchFamily="49" charset="-122"/>
                <a:ea typeface="楷体" panose="02010609060101010101" pitchFamily="49" charset="-122"/>
              </a:rPr>
              <a:t>北京试点</a:t>
            </a:r>
            <a:r>
              <a:rPr lang="en-US" altLang="zh-CN" sz="2400" b="1" u="sng" kern="100" dirty="0">
                <a:solidFill>
                  <a:srgbClr val="FF0000"/>
                </a:solidFill>
                <a:highlight>
                  <a:srgbClr val="FFFF00"/>
                </a:highlight>
                <a:latin typeface="楷体" panose="02010609060101010101" pitchFamily="49" charset="-122"/>
                <a:ea typeface="楷体" panose="02010609060101010101" pitchFamily="49" charset="-122"/>
              </a:rPr>
              <a:t>: </a:t>
            </a:r>
          </a:p>
          <a:p>
            <a:pPr indent="356870">
              <a:lnSpc>
                <a:spcPct val="160000"/>
              </a:lnSpc>
            </a:pPr>
            <a:r>
              <a:rPr lang="zh-CN" altLang="en-US" sz="2400" b="1" u="sng" kern="100" dirty="0">
                <a:solidFill>
                  <a:srgbClr val="FF0000"/>
                </a:solidFill>
                <a:latin typeface="楷体" panose="02010609060101010101" pitchFamily="49" charset="-122"/>
                <a:ea typeface="楷体" panose="02010609060101010101" pitchFamily="49" charset="-122"/>
              </a:rPr>
              <a:t>目标：</a:t>
            </a:r>
            <a:r>
              <a:rPr lang="zh-CN" altLang="en-US" sz="2400" b="1" u="sng" kern="100" dirty="0">
                <a:latin typeface="楷体" panose="02010609060101010101" pitchFamily="49" charset="-122"/>
                <a:ea typeface="楷体" panose="02010609060101010101" pitchFamily="49" charset="-122"/>
              </a:rPr>
              <a:t>为促进</a:t>
            </a:r>
            <a:r>
              <a:rPr lang="en-US" altLang="zh-CN" sz="2400" b="1" u="sng" kern="100" dirty="0">
                <a:latin typeface="楷体" panose="02010609060101010101" pitchFamily="49" charset="-122"/>
                <a:ea typeface="楷体" panose="02010609060101010101" pitchFamily="49" charset="-122"/>
              </a:rPr>
              <a:t>1+3+N</a:t>
            </a:r>
            <a:r>
              <a:rPr lang="zh-CN" altLang="en-US" sz="2400" b="1" u="sng" kern="100" dirty="0">
                <a:latin typeface="楷体" panose="02010609060101010101" pitchFamily="49" charset="-122"/>
                <a:ea typeface="楷体" panose="02010609060101010101" pitchFamily="49" charset="-122"/>
              </a:rPr>
              <a:t>的体系落地；</a:t>
            </a:r>
            <a:endParaRPr lang="en-US" altLang="zh-CN" sz="2400" b="1" u="sng" kern="100" dirty="0">
              <a:latin typeface="楷体" panose="02010609060101010101" pitchFamily="49" charset="-122"/>
              <a:ea typeface="楷体" panose="02010609060101010101" pitchFamily="49" charset="-122"/>
            </a:endParaRPr>
          </a:p>
          <a:p>
            <a:pPr indent="356870">
              <a:lnSpc>
                <a:spcPct val="150000"/>
              </a:lnSpc>
            </a:pPr>
            <a:r>
              <a:rPr lang="zh-CN" altLang="en-US" sz="2400" b="1" u="sng" kern="100" dirty="0">
                <a:solidFill>
                  <a:srgbClr val="FF0000"/>
                </a:solidFill>
                <a:latin typeface="楷体" panose="02010609060101010101" pitchFamily="49" charset="-122"/>
                <a:ea typeface="楷体" panose="02010609060101010101" pitchFamily="49" charset="-122"/>
              </a:rPr>
              <a:t>手段：</a:t>
            </a:r>
            <a:r>
              <a:rPr lang="zh-CN" altLang="en-US" sz="2400" b="1" u="sng" kern="100" dirty="0">
                <a:latin typeface="楷体" panose="02010609060101010101" pitchFamily="49" charset="-122"/>
                <a:ea typeface="楷体" panose="02010609060101010101" pitchFamily="49" charset="-122"/>
              </a:rPr>
              <a:t>制度创新（不是技术手段，不是模式创新手段）；</a:t>
            </a:r>
            <a:endParaRPr lang="en-US" altLang="zh-CN" sz="2400" b="1" u="sng" kern="100" dirty="0">
              <a:latin typeface="楷体" panose="02010609060101010101" pitchFamily="49" charset="-122"/>
              <a:ea typeface="楷体" panose="02010609060101010101" pitchFamily="49" charset="-122"/>
            </a:endParaRPr>
          </a:p>
          <a:p>
            <a:pPr indent="356870">
              <a:lnSpc>
                <a:spcPct val="150000"/>
              </a:lnSpc>
            </a:pPr>
            <a:r>
              <a:rPr lang="zh-CN" altLang="en-US" sz="2400" b="1" u="sng" kern="100" dirty="0">
                <a:solidFill>
                  <a:srgbClr val="FF0000"/>
                </a:solidFill>
                <a:latin typeface="楷体" panose="02010609060101010101" pitchFamily="49" charset="-122"/>
                <a:ea typeface="楷体" panose="02010609060101010101" pitchFamily="49" charset="-122"/>
              </a:rPr>
              <a:t>基本原则：</a:t>
            </a:r>
            <a:r>
              <a:rPr lang="zh-CN" altLang="en-US" sz="2400" b="1" u="sng" kern="100" dirty="0">
                <a:latin typeface="楷体" panose="02010609060101010101" pitchFamily="49" charset="-122"/>
                <a:ea typeface="楷体" panose="02010609060101010101" pitchFamily="49" charset="-122"/>
              </a:rPr>
              <a:t>更注重发展目标（松）；</a:t>
            </a:r>
            <a:r>
              <a:rPr lang="zh-CN" altLang="zh-CN" sz="2400" b="1" u="sng" kern="100" dirty="0">
                <a:latin typeface="楷体" panose="02010609060101010101" pitchFamily="49" charset="-122"/>
                <a:ea typeface="楷体" panose="02010609060101010101" pitchFamily="49" charset="-122"/>
              </a:rPr>
              <a:t>明确审批权边界</a:t>
            </a:r>
            <a:r>
              <a:rPr lang="zh-CN" altLang="en-US" sz="2400" b="1" u="sng" kern="100" dirty="0">
                <a:latin typeface="楷体" panose="02010609060101010101" pitchFamily="49" charset="-122"/>
                <a:ea typeface="楷体" panose="02010609060101010101" pitchFamily="49" charset="-122"/>
              </a:rPr>
              <a:t>；</a:t>
            </a:r>
            <a:r>
              <a:rPr lang="zh-CN" altLang="zh-CN" sz="2400" b="1" u="sng" kern="100" dirty="0">
                <a:latin typeface="楷体" panose="02010609060101010101" pitchFamily="49" charset="-122"/>
                <a:ea typeface="楷体" panose="02010609060101010101" pitchFamily="49" charset="-122"/>
              </a:rPr>
              <a:t>总结提炼中式</a:t>
            </a:r>
            <a:r>
              <a:rPr lang="zh-CN" altLang="en-US" sz="2400" b="1" u="sng" kern="100" dirty="0">
                <a:latin typeface="楷体" panose="02010609060101010101" pitchFamily="49" charset="-122"/>
                <a:ea typeface="楷体" panose="02010609060101010101" pitchFamily="49" charset="-122"/>
              </a:rPr>
              <a:t>特色（安全评估）</a:t>
            </a:r>
            <a:endParaRPr lang="zh-CN" altLang="zh-CN" sz="2400" b="1" u="sng" kern="100" dirty="0">
              <a:latin typeface="楷体" panose="02010609060101010101" pitchFamily="49" charset="-122"/>
              <a:ea typeface="楷体" panose="02010609060101010101" pitchFamily="49" charset="-122"/>
            </a:endParaRPr>
          </a:p>
          <a:p>
            <a:pPr indent="356870">
              <a:lnSpc>
                <a:spcPct val="150000"/>
              </a:lnSpc>
            </a:pPr>
            <a:endParaRPr lang="zh-CN" altLang="zh-CN" sz="2000" b="1" kern="100" dirty="0">
              <a:latin typeface="楷体" panose="02010609060101010101" pitchFamily="49" charset="-122"/>
              <a:ea typeface="楷体" panose="02010609060101010101" pitchFamily="49" charset="-122"/>
            </a:endParaRPr>
          </a:p>
          <a:p>
            <a:pPr indent="356870">
              <a:lnSpc>
                <a:spcPct val="150000"/>
              </a:lnSpc>
            </a:pPr>
            <a:endParaRPr lang="zh-CN" altLang="zh-CN" sz="3200" b="1" kern="100" dirty="0">
              <a:latin typeface="楷体" panose="02010609060101010101" pitchFamily="49" charset="-122"/>
              <a:ea typeface="楷体" panose="02010609060101010101" pitchFamily="49" charset="-122"/>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1452" y="855878"/>
            <a:ext cx="11662867" cy="6437377"/>
          </a:xfrm>
        </p:spPr>
        <p:txBody>
          <a:bodyPr>
            <a:normAutofit fontScale="70000" lnSpcReduction="20000"/>
          </a:bodyPr>
          <a:lstStyle/>
          <a:p>
            <a:pPr indent="0">
              <a:lnSpc>
                <a:spcPct val="150000"/>
              </a:lnSpc>
              <a:buNone/>
            </a:pPr>
            <a:r>
              <a:rPr lang="zh-CN" altLang="en-US" sz="3200" b="1" kern="100" dirty="0">
                <a:solidFill>
                  <a:srgbClr val="7030A0"/>
                </a:solidFill>
                <a:latin typeface="Times New Roman" panose="02020603050405020304" pitchFamily="18" charset="0"/>
                <a:ea typeface="宋体" panose="02010600030101010101" pitchFamily="2" charset="-122"/>
              </a:rPr>
              <a:t>（</a:t>
            </a:r>
            <a:r>
              <a:rPr lang="en-US" altLang="zh-CN" sz="3200" b="1" kern="100" dirty="0">
                <a:solidFill>
                  <a:srgbClr val="7030A0"/>
                </a:solidFill>
                <a:latin typeface="Times New Roman" panose="02020603050405020304" pitchFamily="18" charset="0"/>
                <a:ea typeface="宋体" panose="02010600030101010101" pitchFamily="2" charset="-122"/>
              </a:rPr>
              <a:t>3</a:t>
            </a:r>
            <a:r>
              <a:rPr lang="zh-CN" altLang="en-US" sz="3200" b="1" kern="100" dirty="0">
                <a:solidFill>
                  <a:srgbClr val="7030A0"/>
                </a:solidFill>
                <a:latin typeface="Times New Roman" panose="02020603050405020304" pitchFamily="18" charset="0"/>
                <a:ea typeface="宋体" panose="02010600030101010101" pitchFamily="2" charset="-122"/>
              </a:rPr>
              <a:t>）</a:t>
            </a:r>
            <a:r>
              <a:rPr lang="zh-CN" altLang="zh-CN" sz="3200" b="1" kern="100" dirty="0">
                <a:solidFill>
                  <a:srgbClr val="7030A0"/>
                </a:solidFill>
                <a:effectLst/>
                <a:latin typeface="Times New Roman" panose="02020603050405020304" pitchFamily="18" charset="0"/>
                <a:ea typeface="宋体" panose="02010600030101010101" pitchFamily="2" charset="-122"/>
              </a:rPr>
              <a:t>其次，在明确</a:t>
            </a:r>
            <a:r>
              <a:rPr lang="zh-CN" altLang="en-US" sz="3200" b="1" kern="100" dirty="0">
                <a:solidFill>
                  <a:srgbClr val="7030A0"/>
                </a:solidFill>
                <a:effectLst/>
                <a:latin typeface="Times New Roman" panose="02020603050405020304" pitchFamily="18" charset="0"/>
                <a:ea typeface="宋体" panose="02010600030101010101" pitchFamily="2" charset="-122"/>
              </a:rPr>
              <a:t>工作目标、手段和基本原则的</a:t>
            </a:r>
            <a:r>
              <a:rPr lang="zh-CN" altLang="zh-CN" sz="3200" b="1" kern="100" dirty="0">
                <a:solidFill>
                  <a:srgbClr val="7030A0"/>
                </a:solidFill>
                <a:effectLst/>
                <a:latin typeface="Times New Roman" panose="02020603050405020304" pitchFamily="18" charset="0"/>
                <a:ea typeface="宋体" panose="02010600030101010101" pitchFamily="2" charset="-122"/>
              </a:rPr>
              <a:t>情形下，对</a:t>
            </a:r>
            <a:r>
              <a:rPr lang="zh-CN" altLang="en-US" sz="3200" b="1" kern="100" dirty="0">
                <a:solidFill>
                  <a:srgbClr val="7030A0"/>
                </a:solidFill>
                <a:latin typeface="Times New Roman" panose="02020603050405020304" pitchFamily="18" charset="0"/>
                <a:ea typeface="宋体" panose="02010600030101010101" pitchFamily="2" charset="-122"/>
              </a:rPr>
              <a:t>可能开展制度创新的主要方向进行逻辑梳理（二手资料中找“槽点”，归纳）。</a:t>
            </a:r>
            <a:endParaRPr lang="en-US" altLang="zh-CN" sz="3200" b="1" kern="100" dirty="0">
              <a:solidFill>
                <a:srgbClr val="7030A0"/>
              </a:solidFill>
              <a:latin typeface="Times New Roman" panose="02020603050405020304" pitchFamily="18" charset="0"/>
              <a:ea typeface="宋体" panose="02010600030101010101" pitchFamily="2" charset="-122"/>
            </a:endParaRPr>
          </a:p>
          <a:p>
            <a:pPr indent="356870" algn="just">
              <a:lnSpc>
                <a:spcPct val="150000"/>
              </a:lnSpc>
            </a:pPr>
            <a:r>
              <a:rPr lang="zh-CN" altLang="en-US" sz="2300" b="1" u="sng" kern="100" dirty="0">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rPr>
              <a:t>具体抓手：</a:t>
            </a:r>
            <a:r>
              <a:rPr lang="zh-CN" altLang="zh-CN" sz="2300" kern="100" dirty="0">
                <a:effectLst/>
                <a:latin typeface="楷体" panose="02010609060101010101" pitchFamily="49" charset="-122"/>
                <a:ea typeface="楷体" panose="02010609060101010101" pitchFamily="49" charset="-122"/>
              </a:rPr>
              <a:t>（</a:t>
            </a:r>
            <a:r>
              <a:rPr lang="en-US" altLang="zh-CN" sz="2300" b="1" kern="100" dirty="0">
                <a:effectLst/>
                <a:latin typeface="楷体" panose="02010609060101010101" pitchFamily="49" charset="-122"/>
                <a:ea typeface="楷体" panose="02010609060101010101" pitchFamily="49" charset="-122"/>
              </a:rPr>
              <a:t>1</a:t>
            </a:r>
            <a:r>
              <a:rPr lang="zh-CN" altLang="zh-CN" sz="2300" b="1" kern="100" dirty="0">
                <a:effectLst/>
                <a:latin typeface="楷体" panose="02010609060101010101" pitchFamily="49" charset="-122"/>
                <a:ea typeface="楷体" panose="02010609060101010101" pitchFamily="49" charset="-122"/>
              </a:rPr>
              <a:t>）</a:t>
            </a:r>
            <a:r>
              <a:rPr lang="zh-CN" altLang="zh-CN" sz="2300" b="1" u="sng" kern="100" dirty="0">
                <a:solidFill>
                  <a:srgbClr val="FF0000"/>
                </a:solidFill>
                <a:effectLst/>
                <a:latin typeface="楷体" panose="02010609060101010101" pitchFamily="49" charset="-122"/>
                <a:ea typeface="楷体" panose="02010609060101010101" pitchFamily="49" charset="-122"/>
              </a:rPr>
              <a:t>如何协助国家使得数据出境安全评估机制平稳落地</a:t>
            </a:r>
            <a:r>
              <a:rPr lang="zh-CN" altLang="zh-CN" sz="2300" b="1" kern="100" dirty="0">
                <a:effectLst/>
                <a:latin typeface="楷体" panose="02010609060101010101" pitchFamily="49" charset="-122"/>
                <a:ea typeface="楷体" panose="02010609060101010101" pitchFamily="49" charset="-122"/>
              </a:rPr>
              <a:t>（包括辅助出台特定领域的重要数据目录，为企业数据出境安全评估提供合规指导等）；（</a:t>
            </a:r>
            <a:r>
              <a:rPr lang="en-US" altLang="zh-CN" sz="2300" b="1" kern="100" dirty="0">
                <a:effectLst/>
                <a:latin typeface="楷体" panose="02010609060101010101" pitchFamily="49" charset="-122"/>
                <a:ea typeface="楷体" panose="02010609060101010101" pitchFamily="49" charset="-122"/>
              </a:rPr>
              <a:t>2</a:t>
            </a:r>
            <a:r>
              <a:rPr lang="zh-CN" altLang="zh-CN" sz="2300" b="1" kern="100" dirty="0">
                <a:latin typeface="楷体" panose="02010609060101010101" pitchFamily="49" charset="-122"/>
                <a:ea typeface="楷体" panose="02010609060101010101" pitchFamily="49" charset="-122"/>
              </a:rPr>
              <a:t>）</a:t>
            </a:r>
            <a:r>
              <a:rPr lang="zh-CN" altLang="zh-CN" sz="2300" b="1" u="sng" kern="100" dirty="0">
                <a:solidFill>
                  <a:srgbClr val="FF0000"/>
                </a:solidFill>
                <a:latin typeface="楷体" panose="02010609060101010101" pitchFamily="49" charset="-122"/>
                <a:ea typeface="楷体" panose="02010609060101010101" pitchFamily="49" charset="-122"/>
              </a:rPr>
              <a:t>如何优化符合贸易情境的服务于个人数据出境的标准格式合同</a:t>
            </a:r>
            <a:r>
              <a:rPr lang="zh-CN" altLang="zh-CN" sz="2300" b="1" kern="100" dirty="0">
                <a:latin typeface="楷体" panose="02010609060101010101" pitchFamily="49" charset="-122"/>
                <a:ea typeface="楷体" panose="02010609060101010101" pitchFamily="49" charset="-122"/>
              </a:rPr>
              <a:t>。标准合同不仅在于确保缔约双方按照现行立法要求对数据安全保护做出相应约定，还在于引导各行业形成特定数据类型传输的标准和商业惯例。虽然国家相关部门发布了标准合同模板，但也提及在标准合同附件中可加入双方协商拟定的其他条款。因此在推动标准合同机制落地时，</a:t>
            </a:r>
            <a:r>
              <a:rPr lang="zh-CN" altLang="zh-CN" sz="2300" b="1" u="sng" kern="100" dirty="0">
                <a:latin typeface="楷体" panose="02010609060101010101" pitchFamily="49" charset="-122"/>
                <a:ea typeface="楷体" panose="02010609060101010101" pitchFamily="49" charset="-122"/>
              </a:rPr>
              <a:t>北京可利用这一规定，在已有的标准合同框架下施加商业的考量，优化符合涉外贸易特征的标准合同，保障企业在利用标准合同进行数据出境的同时防止商业价值贬损。</a:t>
            </a:r>
            <a:r>
              <a:rPr lang="zh-CN" altLang="zh-CN" sz="2300" b="1" kern="100" dirty="0">
                <a:latin typeface="楷体" panose="02010609060101010101" pitchFamily="49" charset="-122"/>
                <a:ea typeface="楷体" panose="02010609060101010101" pitchFamily="49" charset="-122"/>
              </a:rPr>
              <a:t>（</a:t>
            </a:r>
            <a:r>
              <a:rPr lang="en-US" altLang="zh-CN" sz="2300" b="1" kern="100" dirty="0">
                <a:latin typeface="楷体" panose="02010609060101010101" pitchFamily="49" charset="-122"/>
                <a:ea typeface="楷体" panose="02010609060101010101" pitchFamily="49" charset="-122"/>
              </a:rPr>
              <a:t>3</a:t>
            </a:r>
            <a:r>
              <a:rPr lang="zh-CN" altLang="zh-CN" sz="2300" b="1" kern="100" dirty="0">
                <a:latin typeface="楷体" panose="02010609060101010101" pitchFamily="49" charset="-122"/>
                <a:ea typeface="楷体" panose="02010609060101010101" pitchFamily="49" charset="-122"/>
              </a:rPr>
              <a:t>）</a:t>
            </a:r>
            <a:r>
              <a:rPr lang="zh-CN" altLang="zh-CN" sz="2300" b="1" u="sng" kern="100" dirty="0">
                <a:solidFill>
                  <a:srgbClr val="FF0000"/>
                </a:solidFill>
                <a:effectLst/>
                <a:latin typeface="楷体" panose="02010609060101010101" pitchFamily="49" charset="-122"/>
                <a:ea typeface="楷体" panose="02010609060101010101" pitchFamily="49" charset="-122"/>
              </a:rPr>
              <a:t>先行探索自贸区的个人信息保护认证机制</a:t>
            </a:r>
            <a:r>
              <a:rPr lang="zh-CN" altLang="zh-CN" sz="2300" b="1" u="sng" kern="100" dirty="0">
                <a:effectLst/>
                <a:latin typeface="楷体" panose="02010609060101010101" pitchFamily="49" charset="-122"/>
                <a:ea typeface="楷体" panose="02010609060101010101" pitchFamily="49" charset="-122"/>
              </a:rPr>
              <a:t>，</a:t>
            </a:r>
            <a:r>
              <a:rPr lang="zh-CN" altLang="zh-CN" sz="2300" b="1" kern="100" dirty="0">
                <a:effectLst/>
                <a:latin typeface="楷体" panose="02010609060101010101" pitchFamily="49" charset="-122"/>
                <a:ea typeface="楷体" panose="02010609060101010101" pitchFamily="49" charset="-122"/>
              </a:rPr>
              <a:t>可先从重点领域挑选企业进行小范围试点，在北京先行先试，为个人信息保护认证机制在全国范围内的推广奠定基础：</a:t>
            </a:r>
            <a:r>
              <a:rPr lang="zh-CN" altLang="zh-CN" sz="2300" b="1" kern="100" dirty="0">
                <a:latin typeface="楷体" panose="02010609060101010101" pitchFamily="49" charset="-122"/>
                <a:ea typeface="楷体" panose="02010609060101010101" pitchFamily="49" charset="-122"/>
              </a:rPr>
              <a:t>（</a:t>
            </a:r>
            <a:r>
              <a:rPr lang="en-US" altLang="zh-CN" sz="2300" b="1" kern="100" dirty="0">
                <a:latin typeface="楷体" panose="02010609060101010101" pitchFamily="49" charset="-122"/>
                <a:ea typeface="楷体" panose="02010609060101010101" pitchFamily="49" charset="-122"/>
              </a:rPr>
              <a:t>4</a:t>
            </a:r>
            <a:r>
              <a:rPr lang="zh-CN" altLang="zh-CN" sz="2300" b="1" kern="100" dirty="0">
                <a:latin typeface="楷体" panose="02010609060101010101" pitchFamily="49" charset="-122"/>
                <a:ea typeface="楷体" panose="02010609060101010101" pitchFamily="49" charset="-122"/>
              </a:rPr>
              <a:t>）</a:t>
            </a:r>
            <a:r>
              <a:rPr lang="zh-CN" altLang="en-US" sz="2300" b="1" u="sng" kern="100" dirty="0">
                <a:solidFill>
                  <a:srgbClr val="FF0000"/>
                </a:solidFill>
                <a:latin typeface="楷体" panose="02010609060101010101" pitchFamily="49" charset="-122"/>
                <a:ea typeface="楷体" panose="02010609060101010101" pitchFamily="49" charset="-122"/>
              </a:rPr>
              <a:t>服务于企业通过安全评估：</a:t>
            </a:r>
            <a:r>
              <a:rPr lang="zh-CN" altLang="zh-CN" sz="2300" b="1" kern="100" dirty="0">
                <a:effectLst/>
                <a:latin typeface="楷体" panose="02010609060101010101" pitchFamily="49" charset="-122"/>
                <a:ea typeface="楷体" panose="02010609060101010101" pitchFamily="49" charset="-122"/>
              </a:rPr>
              <a:t>北京作为数据安全流动管理试点可积极与网信部门沟通，建</a:t>
            </a:r>
            <a:r>
              <a:rPr lang="zh-CN" altLang="zh-CN" sz="2300" b="1" u="sng" kern="100" dirty="0">
                <a:effectLst/>
                <a:latin typeface="楷体" panose="02010609060101010101" pitchFamily="49" charset="-122"/>
                <a:ea typeface="楷体" panose="02010609060101010101" pitchFamily="49" charset="-122"/>
              </a:rPr>
              <a:t>议网信部门细化数据出境安全评估管辖标准的颗粒度，对外披露详细的评判指标，并及时公布评估结果，以保证安全评估评判标准透明</a:t>
            </a:r>
            <a:r>
              <a:rPr lang="zh-CN" altLang="zh-CN" sz="2300" b="1" kern="100" dirty="0">
                <a:effectLst/>
                <a:latin typeface="楷体" panose="02010609060101010101" pitchFamily="49" charset="-122"/>
                <a:ea typeface="楷体" panose="02010609060101010101" pitchFamily="49" charset="-122"/>
              </a:rPr>
              <a:t>化；还</a:t>
            </a:r>
            <a:r>
              <a:rPr lang="zh-CN" altLang="zh-CN" sz="2300" b="1" u="sng" kern="100" dirty="0">
                <a:effectLst/>
                <a:latin typeface="楷体" panose="02010609060101010101" pitchFamily="49" charset="-122"/>
                <a:ea typeface="楷体" panose="02010609060101010101" pitchFamily="49" charset="-122"/>
              </a:rPr>
              <a:t>可建议</a:t>
            </a:r>
            <a:r>
              <a:rPr lang="zh-CN" altLang="en-US" sz="2300" b="1" u="sng" kern="100" dirty="0">
                <a:effectLst/>
                <a:latin typeface="楷体" panose="02010609060101010101" pitchFamily="49" charset="-122"/>
                <a:ea typeface="楷体" panose="02010609060101010101" pitchFamily="49" charset="-122"/>
              </a:rPr>
              <a:t>中央</a:t>
            </a:r>
            <a:r>
              <a:rPr lang="zh-CN" altLang="zh-CN" sz="2300" b="1" u="sng" kern="100" dirty="0">
                <a:effectLst/>
                <a:latin typeface="楷体" panose="02010609060101010101" pitchFamily="49" charset="-122"/>
                <a:ea typeface="楷体" panose="02010609060101010101" pitchFamily="49" charset="-122"/>
              </a:rPr>
              <a:t>网信部门慎用“禁止出境”这一评估反馈机制，</a:t>
            </a:r>
            <a:r>
              <a:rPr lang="zh-CN" altLang="zh-CN" sz="2300" b="1" kern="100" dirty="0">
                <a:effectLst/>
                <a:latin typeface="楷体" panose="02010609060101010101" pitchFamily="49" charset="-122"/>
                <a:ea typeface="楷体" panose="02010609060101010101" pitchFamily="49" charset="-122"/>
              </a:rPr>
              <a:t>以增加安全评估流程的确定性，并建议网信部门明确告知未通过安全评估的企业其需整改之处，以此打消企业的疑虑，切实提升企业进行安全评估的信心。</a:t>
            </a:r>
            <a:r>
              <a:rPr lang="zh-CN" altLang="zh-CN" sz="2300" b="1" kern="100" dirty="0">
                <a:latin typeface="楷体" panose="02010609060101010101" pitchFamily="49" charset="-122"/>
                <a:ea typeface="楷体" panose="02010609060101010101" pitchFamily="49" charset="-122"/>
              </a:rPr>
              <a:t>（</a:t>
            </a:r>
            <a:r>
              <a:rPr lang="en-US" altLang="zh-CN" sz="2300" b="1" kern="100" dirty="0">
                <a:latin typeface="楷体" panose="02010609060101010101" pitchFamily="49" charset="-122"/>
                <a:ea typeface="楷体" panose="02010609060101010101" pitchFamily="49" charset="-122"/>
              </a:rPr>
              <a:t>5</a:t>
            </a:r>
            <a:r>
              <a:rPr lang="zh-CN" altLang="zh-CN" sz="2300" b="1" kern="100" dirty="0">
                <a:latin typeface="楷体" panose="02010609060101010101" pitchFamily="49" charset="-122"/>
                <a:ea typeface="楷体" panose="02010609060101010101" pitchFamily="49" charset="-122"/>
              </a:rPr>
              <a:t>）</a:t>
            </a:r>
            <a:r>
              <a:rPr lang="zh-CN" altLang="zh-CN" sz="2300" b="1" kern="100" dirty="0">
                <a:solidFill>
                  <a:srgbClr val="FF0000"/>
                </a:solidFill>
                <a:effectLst/>
                <a:latin typeface="楷体" panose="02010609060101010101" pitchFamily="49" charset="-122"/>
                <a:ea typeface="楷体" panose="02010609060101010101" pitchFamily="49" charset="-122"/>
              </a:rPr>
              <a:t>考虑针对特定情境的数据出境问题展开便捷化处理机制，</a:t>
            </a:r>
            <a:r>
              <a:rPr lang="zh-CN" altLang="zh-CN" sz="2300" b="1" kern="100" dirty="0">
                <a:effectLst/>
                <a:latin typeface="楷体" panose="02010609060101010101" pitchFamily="49" charset="-122"/>
                <a:ea typeface="楷体" panose="02010609060101010101" pitchFamily="49" charset="-122"/>
              </a:rPr>
              <a:t>如：由于行业特性等原因，在实践过程中会存在同一数据处理者与境外接收方之间高频率传输同类数据的情形，但包括安全评估在内的数据出境机制流程繁琐且耗时较长，</a:t>
            </a:r>
            <a:r>
              <a:rPr lang="zh-CN" altLang="en-US" sz="2300" b="1" kern="100" dirty="0">
                <a:latin typeface="楷体" panose="02010609060101010101" pitchFamily="49" charset="-122"/>
                <a:ea typeface="楷体" panose="02010609060101010101" pitchFamily="49" charset="-122"/>
              </a:rPr>
              <a:t>时效仅</a:t>
            </a:r>
            <a:r>
              <a:rPr lang="en-US" altLang="zh-CN" sz="2300" b="1" kern="100" dirty="0">
                <a:latin typeface="楷体" panose="02010609060101010101" pitchFamily="49" charset="-122"/>
                <a:ea typeface="楷体" panose="02010609060101010101" pitchFamily="49" charset="-122"/>
              </a:rPr>
              <a:t>2</a:t>
            </a:r>
            <a:r>
              <a:rPr lang="zh-CN" altLang="en-US" sz="2300" b="1" kern="100" dirty="0">
                <a:latin typeface="楷体" panose="02010609060101010101" pitchFamily="49" charset="-122"/>
                <a:ea typeface="楷体" panose="02010609060101010101" pitchFamily="49" charset="-122"/>
              </a:rPr>
              <a:t>年，可考虑延长时效。</a:t>
            </a:r>
            <a:endParaRPr lang="en-US" altLang="zh-CN" sz="2300" b="1" kern="100" dirty="0">
              <a:effectLst/>
              <a:latin typeface="楷体" panose="02010609060101010101" pitchFamily="49" charset="-122"/>
              <a:ea typeface="楷体" panose="02010609060101010101" pitchFamily="49" charset="-122"/>
            </a:endParaRPr>
          </a:p>
          <a:p>
            <a:pPr indent="356870">
              <a:lnSpc>
                <a:spcPct val="150000"/>
              </a:lnSpc>
            </a:pPr>
            <a:endParaRPr lang="zh-CN" altLang="zh-CN" sz="1800" kern="100" dirty="0">
              <a:effectLst/>
              <a:latin typeface="Times New Roman" panose="02020603050405020304" pitchFamily="18" charset="0"/>
              <a:ea typeface="宋体" panose="02010600030101010101" pitchFamily="2" charset="-122"/>
            </a:endParaRPr>
          </a:p>
          <a:p>
            <a:pPr indent="356870">
              <a:lnSpc>
                <a:spcPct val="150000"/>
              </a:lnSpc>
            </a:pPr>
            <a:endParaRPr lang="zh-CN" altLang="zh-CN" sz="3200" b="1" kern="1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7" name="文本框 6"/>
          <p:cNvSpPr txBox="1"/>
          <p:nvPr/>
        </p:nvSpPr>
        <p:spPr>
          <a:xfrm>
            <a:off x="1880007" y="128322"/>
            <a:ext cx="10621671" cy="1077218"/>
          </a:xfrm>
          <a:prstGeom prst="rect">
            <a:avLst/>
          </a:prstGeom>
          <a:noFill/>
        </p:spPr>
        <p:txBody>
          <a:bodyPr wrap="square">
            <a:spAutoFit/>
          </a:bodyPr>
          <a:lstStyle/>
          <a:p>
            <a:r>
              <a:rPr lang="zh-CN" altLang="zh-CN" sz="3200" b="1" u="sng"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j-cs"/>
              </a:rPr>
              <a:t>《推进数据跨境流动试点制度创新</a:t>
            </a:r>
            <a:r>
              <a:rPr lang="zh-CN" altLang="en-US" sz="3200" b="1" u="sng"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j-cs"/>
              </a:rPr>
              <a:t>研究</a:t>
            </a:r>
            <a:r>
              <a:rPr lang="zh-CN" altLang="zh-CN" sz="3200" b="1" u="sng"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j-cs"/>
              </a:rPr>
              <a:t>》</a:t>
            </a:r>
            <a:br>
              <a:rPr lang="en-US" altLang="zh-CN" sz="3200" b="1" u="sng"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j-cs"/>
              </a:rPr>
            </a:br>
            <a:endParaRPr lang="zh-CN" altLang="en-US" sz="3200" b="1" u="sng"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j-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3842" y="438912"/>
            <a:ext cx="10515600" cy="625133"/>
          </a:xfrm>
        </p:spPr>
        <p:txBody>
          <a:bodyPr>
            <a:normAutofit fontScale="90000"/>
          </a:bodyPr>
          <a:lstStyle/>
          <a:p>
            <a:r>
              <a:rPr lang="zh-CN" altLang="en-US" sz="4400" b="1" dirty="0">
                <a:solidFill>
                  <a:srgbClr val="FF0000"/>
                </a:solidFill>
                <a:latin typeface="楷体" panose="02010609060101010101" pitchFamily="49" charset="-122"/>
                <a:ea typeface="楷体" panose="02010609060101010101" pitchFamily="49" charset="-122"/>
              </a:rPr>
              <a:t> </a:t>
            </a:r>
            <a:r>
              <a:rPr lang="zh-CN" altLang="zh-CN" sz="4400" b="1" u="sng"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《推进数据跨境流动试点制度创新</a:t>
            </a:r>
            <a:r>
              <a:rPr lang="zh-CN" altLang="en-US" sz="4400" b="1" u="sng"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研究</a:t>
            </a:r>
            <a:r>
              <a:rPr lang="zh-CN" altLang="zh-CN" sz="4400" b="1" u="sng"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br>
              <a:rPr lang="en-US" altLang="zh-CN" sz="4400" b="1" dirty="0">
                <a:solidFill>
                  <a:srgbClr val="FF0000"/>
                </a:solidFill>
                <a:latin typeface="楷体" panose="02010609060101010101" pitchFamily="49" charset="-122"/>
                <a:ea typeface="楷体" panose="02010609060101010101" pitchFamily="49" charset="-122"/>
              </a:rPr>
            </a:br>
            <a:endParaRPr lang="zh-CN" altLang="en-US" dirty="0"/>
          </a:p>
        </p:txBody>
      </p:sp>
      <p:sp>
        <p:nvSpPr>
          <p:cNvPr id="3" name="内容占位符 2"/>
          <p:cNvSpPr>
            <a:spLocks noGrp="1"/>
          </p:cNvSpPr>
          <p:nvPr>
            <p:ph idx="1"/>
          </p:nvPr>
        </p:nvSpPr>
        <p:spPr>
          <a:xfrm>
            <a:off x="159715" y="1064045"/>
            <a:ext cx="11872569" cy="5475744"/>
          </a:xfrm>
        </p:spPr>
        <p:txBody>
          <a:bodyPr>
            <a:normAutofit fontScale="77500" lnSpcReduction="20000"/>
          </a:bodyPr>
          <a:lstStyle/>
          <a:p>
            <a:pPr indent="0">
              <a:lnSpc>
                <a:spcPct val="150000"/>
              </a:lnSpc>
              <a:buNone/>
            </a:pPr>
            <a:r>
              <a:rPr lang="zh-CN" altLang="en-US" sz="2400" b="1" kern="100" dirty="0">
                <a:solidFill>
                  <a:srgbClr val="7030A0"/>
                </a:solidFill>
                <a:latin typeface="Times New Roman" panose="02020603050405020304" pitchFamily="18" charset="0"/>
                <a:ea typeface="宋体" panose="02010600030101010101" pitchFamily="2" charset="-122"/>
              </a:rPr>
              <a:t>（</a:t>
            </a:r>
            <a:r>
              <a:rPr lang="en-US" altLang="zh-CN" sz="2400" b="1" kern="100" dirty="0">
                <a:solidFill>
                  <a:srgbClr val="7030A0"/>
                </a:solidFill>
                <a:latin typeface="Times New Roman" panose="02020603050405020304" pitchFamily="18" charset="0"/>
                <a:ea typeface="宋体" panose="02010600030101010101" pitchFamily="2" charset="-122"/>
              </a:rPr>
              <a:t>4</a:t>
            </a:r>
            <a:r>
              <a:rPr lang="zh-CN" altLang="en-US" sz="2400" b="1" kern="100" dirty="0">
                <a:solidFill>
                  <a:srgbClr val="7030A0"/>
                </a:solidFill>
                <a:latin typeface="Times New Roman" panose="02020603050405020304" pitchFamily="18" charset="0"/>
                <a:ea typeface="宋体" panose="02010600030101010101" pitchFamily="2" charset="-122"/>
              </a:rPr>
              <a:t>）</a:t>
            </a:r>
            <a:r>
              <a:rPr lang="zh-CN" altLang="zh-CN" sz="2400" b="1" kern="100" dirty="0">
                <a:solidFill>
                  <a:srgbClr val="7030A0"/>
                </a:solidFill>
                <a:latin typeface="Times New Roman" panose="02020603050405020304" pitchFamily="18" charset="0"/>
                <a:ea typeface="宋体" panose="02010600030101010101" pitchFamily="2" charset="-122"/>
              </a:rPr>
              <a:t>通过调研</a:t>
            </a:r>
            <a:r>
              <a:rPr lang="zh-CN" altLang="en-US" sz="2400" b="1" kern="100" dirty="0">
                <a:solidFill>
                  <a:srgbClr val="7030A0"/>
                </a:solidFill>
                <a:latin typeface="Times New Roman" panose="02020603050405020304" pitchFamily="18" charset="0"/>
                <a:ea typeface="宋体" panose="02010600030101010101" pitchFamily="2" charset="-122"/>
              </a:rPr>
              <a:t>寻找理论和实践的契合点，找到“小的突破点”，</a:t>
            </a:r>
            <a:r>
              <a:rPr lang="zh-CN" altLang="zh-CN" sz="2400" b="1" kern="100" dirty="0">
                <a:solidFill>
                  <a:srgbClr val="7030A0"/>
                </a:solidFill>
                <a:latin typeface="Times New Roman" panose="02020603050405020304" pitchFamily="18" charset="0"/>
                <a:ea typeface="宋体" panose="02010600030101010101" pitchFamily="2" charset="-122"/>
              </a:rPr>
              <a:t>给出</a:t>
            </a:r>
            <a:r>
              <a:rPr lang="zh-CN" altLang="en-US" sz="2400" b="1" kern="100" dirty="0">
                <a:solidFill>
                  <a:srgbClr val="7030A0"/>
                </a:solidFill>
                <a:latin typeface="Times New Roman" panose="02020603050405020304" pitchFamily="18" charset="0"/>
                <a:ea typeface="宋体" panose="02010600030101010101" pitchFamily="2" charset="-122"/>
              </a:rPr>
              <a:t>具体</a:t>
            </a:r>
            <a:r>
              <a:rPr lang="zh-CN" altLang="zh-CN" sz="2400" b="1" kern="100" dirty="0">
                <a:solidFill>
                  <a:srgbClr val="7030A0"/>
                </a:solidFill>
                <a:latin typeface="Times New Roman" panose="02020603050405020304" pitchFamily="18" charset="0"/>
                <a:ea typeface="宋体" panose="02010600030101010101" pitchFamily="2" charset="-122"/>
              </a:rPr>
              <a:t>解决方案。</a:t>
            </a:r>
            <a:endParaRPr lang="en-US" altLang="zh-CN" sz="2400" b="1" kern="100" dirty="0">
              <a:solidFill>
                <a:srgbClr val="7030A0"/>
              </a:solidFill>
              <a:latin typeface="Times New Roman" panose="02020603050405020304" pitchFamily="18" charset="0"/>
              <a:ea typeface="宋体" panose="02010600030101010101" pitchFamily="2" charset="-122"/>
            </a:endParaRPr>
          </a:p>
          <a:p>
            <a:pPr indent="0">
              <a:lnSpc>
                <a:spcPct val="150000"/>
              </a:lnSpc>
              <a:buNone/>
            </a:pPr>
            <a:r>
              <a:rPr lang="zh-CN" altLang="en-US" sz="2400" b="1" kern="100" dirty="0">
                <a:solidFill>
                  <a:srgbClr val="C00000"/>
                </a:solidFill>
                <a:latin typeface="Times New Roman" panose="02020603050405020304" pitchFamily="18" charset="0"/>
                <a:ea typeface="宋体" panose="02010600030101010101" pitchFamily="2" charset="-122"/>
              </a:rPr>
              <a:t>                                         选择哪个部门（领域、场景）作为调研对象？</a:t>
            </a:r>
            <a:endParaRPr lang="en-US" altLang="zh-CN" sz="2400" b="1" kern="100" dirty="0">
              <a:solidFill>
                <a:srgbClr val="C00000"/>
              </a:solidFill>
              <a:latin typeface="Times New Roman" panose="02020603050405020304" pitchFamily="18" charset="0"/>
              <a:ea typeface="宋体" panose="02010600030101010101" pitchFamily="2" charset="-122"/>
            </a:endParaRPr>
          </a:p>
          <a:p>
            <a:pPr>
              <a:lnSpc>
                <a:spcPct val="120000"/>
              </a:lnSpc>
            </a:pPr>
            <a:r>
              <a:rPr lang="zh-CN" altLang="zh-CN" sz="3100" kern="100" dirty="0">
                <a:effectLst/>
                <a:latin typeface="华文楷体" panose="02010600040101010101" pitchFamily="2" charset="-122"/>
                <a:ea typeface="华文楷体" panose="02010600040101010101" pitchFamily="2" charset="-122"/>
                <a:cs typeface="华文楷体" panose="02010600040101010101" pitchFamily="2" charset="-122"/>
              </a:rPr>
              <a:t>《北京市全面深化服务贸易创新发展试点实施方案》指出要“立足企业数据跨境流动实际需求，</a:t>
            </a:r>
            <a:r>
              <a:rPr lang="zh-CN" altLang="zh-CN" sz="3100" b="1" kern="100" dirty="0">
                <a:effectLst/>
                <a:latin typeface="华文楷体" panose="02010600040101010101" pitchFamily="2" charset="-122"/>
                <a:ea typeface="华文楷体" panose="02010600040101010101" pitchFamily="2" charset="-122"/>
                <a:cs typeface="华文楷体" panose="02010600040101010101" pitchFamily="2" charset="-122"/>
              </a:rPr>
              <a:t>聚焦人工智能、生物医药、工业互联网、</a:t>
            </a:r>
            <a:r>
              <a:rPr lang="zh-CN" altLang="zh-CN" sz="3100" b="1" kern="100" dirty="0">
                <a:effectLst/>
                <a:highlight>
                  <a:srgbClr val="FFFF00"/>
                </a:highlight>
                <a:latin typeface="华文楷体" panose="02010600040101010101" pitchFamily="2" charset="-122"/>
                <a:ea typeface="华文楷体" panose="02010600040101010101" pitchFamily="2" charset="-122"/>
                <a:cs typeface="华文楷体" panose="02010600040101010101" pitchFamily="2" charset="-122"/>
              </a:rPr>
              <a:t>跨境电商</a:t>
            </a:r>
            <a:r>
              <a:rPr lang="zh-CN" altLang="zh-CN" sz="3100" kern="100" dirty="0">
                <a:effectLst/>
                <a:latin typeface="华文楷体" panose="02010600040101010101" pitchFamily="2" charset="-122"/>
                <a:ea typeface="华文楷体" panose="02010600040101010101" pitchFamily="2" charset="-122"/>
                <a:cs typeface="华文楷体" panose="02010600040101010101" pitchFamily="2" charset="-122"/>
              </a:rPr>
              <a:t>等关键领域，</a:t>
            </a:r>
            <a:r>
              <a:rPr lang="zh-CN" altLang="zh-CN" sz="3100" b="1" kern="100" dirty="0">
                <a:effectLst/>
                <a:latin typeface="华文楷体" panose="02010600040101010101" pitchFamily="2" charset="-122"/>
                <a:ea typeface="华文楷体" panose="02010600040101010101" pitchFamily="2" charset="-122"/>
                <a:cs typeface="华文楷体" panose="02010600040101010101" pitchFamily="2" charset="-122"/>
              </a:rPr>
              <a:t>探索形成既能便利数据流动又能保障安全的管理机制</a:t>
            </a:r>
            <a:r>
              <a:rPr lang="zh-CN" altLang="zh-CN" sz="3100" kern="100" dirty="0">
                <a:effectLst/>
                <a:latin typeface="华文楷体" panose="02010600040101010101" pitchFamily="2" charset="-122"/>
                <a:ea typeface="华文楷体" panose="02010600040101010101" pitchFamily="2" charset="-122"/>
                <a:cs typeface="华文楷体" panose="02010600040101010101" pitchFamily="2" charset="-122"/>
              </a:rPr>
              <a:t>”。</a:t>
            </a:r>
            <a:endParaRPr lang="en-US" altLang="zh-CN" sz="3100" kern="100" dirty="0">
              <a:effectLst/>
              <a:latin typeface="华文楷体" panose="02010600040101010101" pitchFamily="2" charset="-122"/>
              <a:ea typeface="华文楷体" panose="02010600040101010101" pitchFamily="2" charset="-122"/>
              <a:cs typeface="华文楷体" panose="02010600040101010101" pitchFamily="2" charset="-122"/>
            </a:endParaRPr>
          </a:p>
          <a:p>
            <a:pPr>
              <a:lnSpc>
                <a:spcPct val="120000"/>
              </a:lnSpc>
            </a:pPr>
            <a:r>
              <a:rPr lang="en-US" altLang="zh-CN" sz="3100" kern="100" dirty="0">
                <a:latin typeface="华文楷体" panose="02010600040101010101" pitchFamily="2" charset="-122"/>
                <a:ea typeface="华文楷体" panose="02010600040101010101" pitchFamily="2" charset="-122"/>
              </a:rPr>
              <a:t>2022</a:t>
            </a:r>
            <a:r>
              <a:rPr lang="zh-CN" altLang="zh-CN" sz="3100" kern="100" dirty="0">
                <a:latin typeface="华文楷体" panose="02010600040101010101" pitchFamily="2" charset="-122"/>
                <a:ea typeface="华文楷体" panose="02010600040101010101" pitchFamily="2" charset="-122"/>
              </a:rPr>
              <a:t>年</a:t>
            </a:r>
            <a:r>
              <a:rPr lang="en-US" altLang="zh-CN" sz="3100" kern="100" dirty="0">
                <a:latin typeface="华文楷体" panose="02010600040101010101" pitchFamily="2" charset="-122"/>
                <a:ea typeface="华文楷体" panose="02010600040101010101" pitchFamily="2" charset="-122"/>
              </a:rPr>
              <a:t>12</a:t>
            </a:r>
            <a:r>
              <a:rPr lang="zh-CN" altLang="zh-CN" sz="3100" kern="100" dirty="0">
                <a:latin typeface="华文楷体" panose="02010600040101010101" pitchFamily="2" charset="-122"/>
                <a:ea typeface="华文楷体" panose="02010600040101010101" pitchFamily="2" charset="-122"/>
              </a:rPr>
              <a:t>月</a:t>
            </a:r>
            <a:r>
              <a:rPr lang="en-US" altLang="zh-CN" sz="3100" kern="100" dirty="0">
                <a:latin typeface="华文楷体" panose="02010600040101010101" pitchFamily="2" charset="-122"/>
                <a:ea typeface="华文楷体" panose="02010600040101010101" pitchFamily="2" charset="-122"/>
              </a:rPr>
              <a:t>19</a:t>
            </a:r>
            <a:r>
              <a:rPr lang="zh-CN" altLang="zh-CN" sz="3100" kern="100" dirty="0">
                <a:latin typeface="华文楷体" panose="02010600040101010101" pitchFamily="2" charset="-122"/>
                <a:ea typeface="华文楷体" panose="02010600040101010101" pitchFamily="2" charset="-122"/>
              </a:rPr>
              <a:t>日中共中央、国务院发布《关于构建数据基础制度更好发挥数据要素作用的意见》，其中提到，构建数据安全合规有序跨境流通机制。开展数据交互、业务互通、监管互认、服务共享等方面国际交流合作，推进跨境数字贸易基础设施建设，以《全球数据安全倡议》为基础，积极参与数据流动、数据安全、认证评估、数字货币等国际规则和数字技术标准制定。坚持开放发展，推动数据跨境双向有序流动，鼓励国内外企业及组织依法依规开展数据跨境流动业务合作，支持外资依法依规进入开放领域，推动形成公平竞争的国际化市场。</a:t>
            </a:r>
            <a:r>
              <a:rPr lang="zh-CN" altLang="zh-CN" sz="3100" b="1" kern="100" dirty="0">
                <a:latin typeface="华文楷体" panose="02010600040101010101" pitchFamily="2" charset="-122"/>
                <a:ea typeface="华文楷体" panose="02010600040101010101" pitchFamily="2" charset="-122"/>
              </a:rPr>
              <a:t>针对</a:t>
            </a:r>
            <a:r>
              <a:rPr lang="zh-CN" altLang="zh-CN" sz="3100" b="1" kern="100" dirty="0">
                <a:highlight>
                  <a:srgbClr val="FFFF00"/>
                </a:highlight>
                <a:latin typeface="华文楷体" panose="02010600040101010101" pitchFamily="2" charset="-122"/>
                <a:ea typeface="华文楷体" panose="02010600040101010101" pitchFamily="2" charset="-122"/>
              </a:rPr>
              <a:t>跨境电商</a:t>
            </a:r>
            <a:r>
              <a:rPr lang="zh-CN" altLang="zh-CN" sz="3100" b="1" kern="100" dirty="0">
                <a:latin typeface="华文楷体" panose="02010600040101010101" pitchFamily="2" charset="-122"/>
                <a:ea typeface="华文楷体" panose="02010600040101010101" pitchFamily="2" charset="-122"/>
              </a:rPr>
              <a:t>、跨境支付、供应链管理、服务外包等典型应用场景，探索安全规范的数据跨境流动方式。</a:t>
            </a:r>
            <a:r>
              <a:rPr lang="en-US" altLang="zh-CN" sz="2400" b="1" kern="100" dirty="0">
                <a:latin typeface="华文楷体" panose="02010600040101010101" pitchFamily="2" charset="-122"/>
                <a:ea typeface="华文楷体" panose="02010600040101010101" pitchFamily="2" charset="-122"/>
                <a:cs typeface="华文楷体" panose="02010600040101010101" pitchFamily="2" charset="-122"/>
              </a:rPr>
              <a:t> </a:t>
            </a:r>
            <a:endPar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3842" y="438912"/>
            <a:ext cx="10515600" cy="625133"/>
          </a:xfrm>
        </p:spPr>
        <p:txBody>
          <a:bodyPr>
            <a:normAutofit fontScale="90000"/>
          </a:bodyPr>
          <a:lstStyle/>
          <a:p>
            <a:r>
              <a:rPr lang="zh-CN" altLang="en-US" sz="4400" b="1" dirty="0">
                <a:solidFill>
                  <a:srgbClr val="FF0000"/>
                </a:solidFill>
                <a:latin typeface="楷体" panose="02010609060101010101" pitchFamily="49" charset="-122"/>
                <a:ea typeface="楷体" panose="02010609060101010101" pitchFamily="49" charset="-122"/>
              </a:rPr>
              <a:t> </a:t>
            </a:r>
            <a:r>
              <a:rPr lang="zh-CN" altLang="zh-CN" sz="4400" b="1" u="sng"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《推进数据跨境流动试点制度创新</a:t>
            </a:r>
            <a:r>
              <a:rPr lang="zh-CN" altLang="en-US" sz="4400" b="1" u="sng"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研究</a:t>
            </a:r>
            <a:r>
              <a:rPr lang="zh-CN" altLang="zh-CN" sz="4400" b="1" u="sng"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br>
              <a:rPr lang="en-US" altLang="zh-CN" sz="4400" b="1" dirty="0">
                <a:solidFill>
                  <a:srgbClr val="FF0000"/>
                </a:solidFill>
                <a:latin typeface="楷体" panose="02010609060101010101" pitchFamily="49" charset="-122"/>
                <a:ea typeface="楷体" panose="02010609060101010101" pitchFamily="49" charset="-122"/>
              </a:rPr>
            </a:br>
            <a:endParaRPr lang="zh-CN" altLang="en-US" dirty="0"/>
          </a:p>
        </p:txBody>
      </p:sp>
      <p:sp>
        <p:nvSpPr>
          <p:cNvPr id="3" name="内容占位符 2"/>
          <p:cNvSpPr>
            <a:spLocks noGrp="1"/>
          </p:cNvSpPr>
          <p:nvPr>
            <p:ph idx="1"/>
          </p:nvPr>
        </p:nvSpPr>
        <p:spPr>
          <a:xfrm>
            <a:off x="159715" y="1064045"/>
            <a:ext cx="11872569" cy="5475744"/>
          </a:xfrm>
        </p:spPr>
        <p:txBody>
          <a:bodyPr>
            <a:normAutofit fontScale="92500" lnSpcReduction="10000"/>
          </a:bodyPr>
          <a:lstStyle/>
          <a:p>
            <a:pPr indent="0">
              <a:lnSpc>
                <a:spcPct val="150000"/>
              </a:lnSpc>
              <a:buNone/>
            </a:pPr>
            <a:r>
              <a:rPr lang="zh-CN" altLang="en-US" sz="2400" b="1" kern="100" dirty="0">
                <a:solidFill>
                  <a:srgbClr val="7030A0"/>
                </a:solidFill>
                <a:latin typeface="Times New Roman" panose="02020603050405020304" pitchFamily="18" charset="0"/>
                <a:ea typeface="宋体" panose="02010600030101010101" pitchFamily="2" charset="-122"/>
              </a:rPr>
              <a:t>（</a:t>
            </a:r>
            <a:r>
              <a:rPr lang="en-US" altLang="zh-CN" sz="2400" b="1" kern="100" dirty="0">
                <a:solidFill>
                  <a:srgbClr val="7030A0"/>
                </a:solidFill>
                <a:latin typeface="Times New Roman" panose="02020603050405020304" pitchFamily="18" charset="0"/>
                <a:ea typeface="宋体" panose="02010600030101010101" pitchFamily="2" charset="-122"/>
              </a:rPr>
              <a:t>4</a:t>
            </a:r>
            <a:r>
              <a:rPr lang="zh-CN" altLang="en-US" sz="2400" b="1" kern="100" dirty="0">
                <a:solidFill>
                  <a:srgbClr val="7030A0"/>
                </a:solidFill>
                <a:latin typeface="Times New Roman" panose="02020603050405020304" pitchFamily="18" charset="0"/>
                <a:ea typeface="宋体" panose="02010600030101010101" pitchFamily="2" charset="-122"/>
              </a:rPr>
              <a:t>）</a:t>
            </a:r>
            <a:r>
              <a:rPr lang="zh-CN" altLang="zh-CN" sz="2400" b="1" kern="100" dirty="0">
                <a:solidFill>
                  <a:srgbClr val="7030A0"/>
                </a:solidFill>
                <a:latin typeface="Times New Roman" panose="02020603050405020304" pitchFamily="18" charset="0"/>
                <a:ea typeface="宋体" panose="02010600030101010101" pitchFamily="2" charset="-122"/>
              </a:rPr>
              <a:t>通过调研</a:t>
            </a:r>
            <a:r>
              <a:rPr lang="zh-CN" altLang="en-US" sz="2400" b="1" kern="100" dirty="0">
                <a:solidFill>
                  <a:srgbClr val="7030A0"/>
                </a:solidFill>
                <a:latin typeface="Times New Roman" panose="02020603050405020304" pitchFamily="18" charset="0"/>
                <a:ea typeface="宋体" panose="02010600030101010101" pitchFamily="2" charset="-122"/>
              </a:rPr>
              <a:t>寻找理论和实践的契合点，找到“小的突破点”，</a:t>
            </a:r>
            <a:r>
              <a:rPr lang="zh-CN" altLang="zh-CN" sz="2400" b="1" kern="100" dirty="0">
                <a:solidFill>
                  <a:srgbClr val="7030A0"/>
                </a:solidFill>
                <a:latin typeface="Times New Roman" panose="02020603050405020304" pitchFamily="18" charset="0"/>
                <a:ea typeface="宋体" panose="02010600030101010101" pitchFamily="2" charset="-122"/>
              </a:rPr>
              <a:t>给出</a:t>
            </a:r>
            <a:r>
              <a:rPr lang="zh-CN" altLang="en-US" sz="2400" b="1" kern="100" dirty="0">
                <a:solidFill>
                  <a:srgbClr val="7030A0"/>
                </a:solidFill>
                <a:latin typeface="Times New Roman" panose="02020603050405020304" pitchFamily="18" charset="0"/>
                <a:ea typeface="宋体" panose="02010600030101010101" pitchFamily="2" charset="-122"/>
              </a:rPr>
              <a:t>具体</a:t>
            </a:r>
            <a:r>
              <a:rPr lang="zh-CN" altLang="zh-CN" sz="2400" b="1" kern="100" dirty="0">
                <a:solidFill>
                  <a:srgbClr val="7030A0"/>
                </a:solidFill>
                <a:latin typeface="Times New Roman" panose="02020603050405020304" pitchFamily="18" charset="0"/>
                <a:ea typeface="宋体" panose="02010600030101010101" pitchFamily="2" charset="-122"/>
              </a:rPr>
              <a:t>解决方案。</a:t>
            </a:r>
            <a:endParaRPr lang="en-US" altLang="zh-CN" sz="2400" b="1" kern="100" dirty="0">
              <a:solidFill>
                <a:srgbClr val="7030A0"/>
              </a:solidFill>
              <a:latin typeface="Times New Roman" panose="02020603050405020304" pitchFamily="18" charset="0"/>
              <a:ea typeface="宋体" panose="02010600030101010101" pitchFamily="2" charset="-122"/>
            </a:endParaRPr>
          </a:p>
          <a:p>
            <a:pPr indent="0">
              <a:lnSpc>
                <a:spcPct val="150000"/>
              </a:lnSpc>
              <a:buNone/>
            </a:pPr>
            <a:r>
              <a:rPr lang="zh-CN" altLang="en-US" sz="2400" b="1" kern="100" dirty="0">
                <a:solidFill>
                  <a:srgbClr val="C00000"/>
                </a:solidFill>
                <a:latin typeface="Times New Roman" panose="02020603050405020304" pitchFamily="18" charset="0"/>
                <a:ea typeface="宋体" panose="02010600030101010101" pitchFamily="2" charset="-122"/>
              </a:rPr>
              <a:t>选择哪个部门（领域、场景）作为调研对象？</a:t>
            </a:r>
            <a:endParaRPr lang="en-US" altLang="zh-CN" sz="2400" b="1" kern="100" dirty="0">
              <a:solidFill>
                <a:srgbClr val="C00000"/>
              </a:solidFill>
              <a:latin typeface="Times New Roman" panose="02020603050405020304" pitchFamily="18" charset="0"/>
              <a:ea typeface="宋体" panose="02010600030101010101" pitchFamily="2" charset="-122"/>
            </a:endParaRPr>
          </a:p>
          <a:p>
            <a:pPr indent="356870">
              <a:lnSpc>
                <a:spcPct val="150000"/>
              </a:lnSpc>
            </a:pPr>
            <a:r>
              <a:rPr lang="en-US" altLang="zh-CN" sz="2400" kern="100" dirty="0">
                <a:latin typeface="华文楷体" panose="02010600040101010101" pitchFamily="2" charset="-122"/>
                <a:ea typeface="华文楷体" panose="02010600040101010101" pitchFamily="2" charset="-122"/>
                <a:cs typeface="华文楷体" panose="02010600040101010101" pitchFamily="2" charset="-122"/>
              </a:rPr>
              <a:t> </a:t>
            </a:r>
            <a:r>
              <a:rPr lang="zh-CN" altLang="zh-CN" sz="2400" kern="100" dirty="0">
                <a:effectLst/>
                <a:latin typeface="华文楷体" panose="02010600040101010101" pitchFamily="2" charset="-122"/>
                <a:ea typeface="华文楷体" panose="02010600040101010101" pitchFamily="2" charset="-122"/>
                <a:cs typeface="华文楷体" panose="02010600040101010101" pitchFamily="2" charset="-122"/>
              </a:rPr>
              <a:t>跨境电商行业涉及数据跨境流动的业务场景众多，相关企业的数据跨境流动实际需求也十分迫切，</a:t>
            </a:r>
            <a:r>
              <a:rPr lang="zh-CN" altLang="zh-CN" sz="2400" b="1" kern="100" dirty="0">
                <a:effectLst/>
                <a:latin typeface="华文楷体" panose="02010600040101010101" pitchFamily="2" charset="-122"/>
                <a:ea typeface="华文楷体" panose="02010600040101010101" pitchFamily="2" charset="-122"/>
                <a:cs typeface="华文楷体" panose="02010600040101010101" pitchFamily="2" charset="-122"/>
              </a:rPr>
              <a:t>因此选择</a:t>
            </a:r>
            <a:r>
              <a:rPr lang="zh-CN" altLang="zh-CN" sz="2400" b="1" kern="100" dirty="0">
                <a:solidFill>
                  <a:srgbClr val="C00000"/>
                </a:solidFill>
                <a:effectLst/>
                <a:latin typeface="华文楷体" panose="02010600040101010101" pitchFamily="2" charset="-122"/>
                <a:ea typeface="华文楷体" panose="02010600040101010101" pitchFamily="2" charset="-122"/>
                <a:cs typeface="华文楷体" panose="02010600040101010101" pitchFamily="2" charset="-122"/>
              </a:rPr>
              <a:t>跨境电商</a:t>
            </a:r>
            <a:r>
              <a:rPr lang="zh-CN" altLang="zh-CN" sz="2400" b="1" kern="100" dirty="0">
                <a:effectLst/>
                <a:latin typeface="华文楷体" panose="02010600040101010101" pitchFamily="2" charset="-122"/>
                <a:ea typeface="华文楷体" panose="02010600040101010101" pitchFamily="2" charset="-122"/>
                <a:cs typeface="华文楷体" panose="02010600040101010101" pitchFamily="2" charset="-122"/>
              </a:rPr>
              <a:t>作为</a:t>
            </a:r>
            <a:r>
              <a:rPr lang="zh-CN" altLang="en-US" sz="2400" b="1" kern="100" dirty="0">
                <a:latin typeface="华文楷体" panose="02010600040101010101" pitchFamily="2" charset="-122"/>
                <a:ea typeface="华文楷体" panose="02010600040101010101" pitchFamily="2" charset="-122"/>
                <a:cs typeface="华文楷体" panose="02010600040101010101" pitchFamily="2" charset="-122"/>
              </a:rPr>
              <a:t>调研对象。</a:t>
            </a:r>
            <a:endParaRPr lang="en-US" altLang="zh-CN" sz="2400" b="1" kern="100" dirty="0">
              <a:latin typeface="华文楷体" panose="02010600040101010101" pitchFamily="2" charset="-122"/>
              <a:ea typeface="华文楷体" panose="02010600040101010101" pitchFamily="2" charset="-122"/>
              <a:cs typeface="华文楷体" panose="02010600040101010101" pitchFamily="2" charset="-122"/>
            </a:endParaRPr>
          </a:p>
          <a:p>
            <a:pPr indent="356870">
              <a:lnSpc>
                <a:spcPct val="150000"/>
              </a:lnSpc>
            </a:pPr>
            <a:r>
              <a:rPr lang="en-US" altLang="zh-CN" sz="2400" kern="100" dirty="0">
                <a:latin typeface="华文楷体" panose="02010600040101010101" pitchFamily="2" charset="-122"/>
                <a:ea typeface="华文楷体" panose="02010600040101010101" pitchFamily="2" charset="-122"/>
              </a:rPr>
              <a:t>7.24 </a:t>
            </a:r>
            <a:r>
              <a:rPr lang="zh-CN" altLang="zh-CN" sz="2400" kern="100" dirty="0">
                <a:latin typeface="华文楷体" panose="02010600040101010101" pitchFamily="2" charset="-122"/>
                <a:ea typeface="华文楷体" panose="02010600040101010101" pitchFamily="2" charset="-122"/>
              </a:rPr>
              <a:t>阿里</a:t>
            </a:r>
            <a:r>
              <a:rPr lang="en-US" altLang="zh-CN" sz="2400" kern="100" dirty="0" err="1">
                <a:latin typeface="华文楷体" panose="02010600040101010101" pitchFamily="2" charset="-122"/>
                <a:ea typeface="华文楷体" panose="02010600040101010101" pitchFamily="2" charset="-122"/>
              </a:rPr>
              <a:t>eWTP</a:t>
            </a:r>
            <a:r>
              <a:rPr lang="zh-CN" altLang="en-US" sz="2400" kern="100" dirty="0">
                <a:latin typeface="华文楷体" panose="02010600040101010101" pitchFamily="2" charset="-122"/>
                <a:ea typeface="华文楷体" panose="02010600040101010101" pitchFamily="2" charset="-122"/>
              </a:rPr>
              <a:t>； </a:t>
            </a:r>
            <a:endParaRPr lang="en-US" altLang="zh-CN" sz="2400" kern="100" dirty="0">
              <a:latin typeface="华文楷体" panose="02010600040101010101" pitchFamily="2" charset="-122"/>
              <a:ea typeface="华文楷体" panose="02010600040101010101" pitchFamily="2" charset="-122"/>
            </a:endParaRPr>
          </a:p>
          <a:p>
            <a:pPr indent="356870">
              <a:lnSpc>
                <a:spcPct val="150000"/>
              </a:lnSpc>
            </a:pPr>
            <a:r>
              <a:rPr lang="en-US" altLang="zh-CN" sz="2400" kern="100" dirty="0">
                <a:latin typeface="华文楷体" panose="02010600040101010101" pitchFamily="2" charset="-122"/>
                <a:ea typeface="华文楷体" panose="02010600040101010101" pitchFamily="2" charset="-122"/>
              </a:rPr>
              <a:t>7.25 </a:t>
            </a:r>
            <a:r>
              <a:rPr lang="zh-CN" altLang="zh-CN" sz="2400" kern="100" dirty="0">
                <a:latin typeface="华文楷体" panose="02010600040101010101" pitchFamily="2" charset="-122"/>
                <a:ea typeface="华文楷体" panose="02010600040101010101" pitchFamily="2" charset="-122"/>
              </a:rPr>
              <a:t>杭州跨境电商综试区</a:t>
            </a:r>
            <a:r>
              <a:rPr lang="zh-CN" altLang="en-US" sz="2400" kern="100" dirty="0">
                <a:latin typeface="华文楷体" panose="02010600040101010101" pitchFamily="2" charset="-122"/>
                <a:ea typeface="华文楷体" panose="02010600040101010101" pitchFamily="2" charset="-122"/>
              </a:rPr>
              <a:t>；</a:t>
            </a:r>
            <a:endParaRPr lang="en-US" altLang="zh-CN" sz="2400" kern="100" dirty="0">
              <a:latin typeface="华文楷体" panose="02010600040101010101" pitchFamily="2" charset="-122"/>
              <a:ea typeface="华文楷体" panose="02010600040101010101" pitchFamily="2" charset="-122"/>
            </a:endParaRPr>
          </a:p>
          <a:p>
            <a:pPr indent="356870">
              <a:lnSpc>
                <a:spcPct val="150000"/>
              </a:lnSpc>
            </a:pPr>
            <a:r>
              <a:rPr lang="en-US" altLang="zh-CN" sz="2400" kern="100" dirty="0">
                <a:latin typeface="华文楷体" panose="02010600040101010101" pitchFamily="2" charset="-122"/>
                <a:ea typeface="华文楷体" panose="02010600040101010101" pitchFamily="2" charset="-122"/>
              </a:rPr>
              <a:t>7.27 </a:t>
            </a:r>
            <a:r>
              <a:rPr lang="zh-CN" altLang="zh-CN" sz="2400" kern="100" dirty="0">
                <a:latin typeface="华文楷体" panose="02010600040101010101" pitchFamily="2" charset="-122"/>
                <a:ea typeface="华文楷体" panose="02010600040101010101" pitchFamily="2" charset="-122"/>
              </a:rPr>
              <a:t>上海外资协会</a:t>
            </a:r>
            <a:r>
              <a:rPr lang="zh-CN" altLang="en-US" sz="2400" kern="100" dirty="0">
                <a:latin typeface="华文楷体" panose="02010600040101010101" pitchFamily="2" charset="-122"/>
                <a:ea typeface="华文楷体" panose="02010600040101010101" pitchFamily="2" charset="-122"/>
              </a:rPr>
              <a:t>；</a:t>
            </a:r>
            <a:endParaRPr lang="en-US" altLang="zh-CN" sz="2400" kern="100" dirty="0">
              <a:latin typeface="华文楷体" panose="02010600040101010101" pitchFamily="2" charset="-122"/>
              <a:ea typeface="华文楷体" panose="02010600040101010101" pitchFamily="2" charset="-122"/>
            </a:endParaRPr>
          </a:p>
          <a:p>
            <a:pPr marL="571500" indent="-342900">
              <a:lnSpc>
                <a:spcPct val="150000"/>
              </a:lnSpc>
            </a:pPr>
            <a:r>
              <a:rPr lang="en-US" altLang="zh-CN" sz="2400" kern="100" dirty="0">
                <a:latin typeface="华文楷体" panose="02010600040101010101" pitchFamily="2" charset="-122"/>
                <a:ea typeface="华文楷体" panose="02010600040101010101" pitchFamily="2" charset="-122"/>
              </a:rPr>
              <a:t>9.15 </a:t>
            </a:r>
            <a:r>
              <a:rPr lang="zh-CN" altLang="en-US" sz="2400" kern="100" dirty="0">
                <a:latin typeface="华文楷体" panose="02010600040101010101" pitchFamily="2" charset="-122"/>
                <a:ea typeface="华文楷体" panose="02010600040101010101" pitchFamily="2" charset="-122"/>
              </a:rPr>
              <a:t>阿里国际数字商业集团</a:t>
            </a:r>
            <a:r>
              <a:rPr lang="en-US" altLang="zh-CN" sz="2400" kern="100" dirty="0">
                <a:latin typeface="华文楷体" panose="02010600040101010101" pitchFamily="2" charset="-122"/>
                <a:ea typeface="华文楷体" panose="02010600040101010101" pitchFamily="2" charset="-122"/>
              </a:rPr>
              <a:t>;</a:t>
            </a:r>
            <a:r>
              <a:rPr lang="zh-CN" altLang="en-US" sz="2400" kern="100" dirty="0">
                <a:latin typeface="华文楷体" panose="02010600040101010101" pitchFamily="2" charset="-122"/>
                <a:ea typeface="华文楷体" panose="02010600040101010101" pitchFamily="2" charset="-122"/>
              </a:rPr>
              <a:t>（风险管理部；政策研究中心）</a:t>
            </a:r>
            <a:r>
              <a:rPr lang="en-US" altLang="zh-CN" sz="2400" kern="100" dirty="0">
                <a:latin typeface="华文楷体" panose="02010600040101010101" pitchFamily="2" charset="-122"/>
                <a:ea typeface="华文楷体" panose="02010600040101010101" pitchFamily="2" charset="-122"/>
              </a:rPr>
              <a:t>+</a:t>
            </a:r>
            <a:r>
              <a:rPr lang="zh-CN" altLang="en-US" sz="2400" kern="100" dirty="0">
                <a:latin typeface="华文楷体" panose="02010600040101010101" pitchFamily="2" charset="-122"/>
                <a:ea typeface="华文楷体" panose="02010600040101010101" pitchFamily="2" charset="-122"/>
              </a:rPr>
              <a:t>阿里研究院</a:t>
            </a:r>
            <a:endParaRPr lang="en-US" altLang="zh-CN" sz="2400" kern="100" dirty="0">
              <a:latin typeface="华文楷体" panose="02010600040101010101" pitchFamily="2" charset="-122"/>
              <a:ea typeface="华文楷体" panose="02010600040101010101" pitchFamily="2" charset="-122"/>
            </a:endParaRPr>
          </a:p>
          <a:p>
            <a:pPr marL="571500" indent="-342900">
              <a:lnSpc>
                <a:spcPct val="150000"/>
              </a:lnSpc>
            </a:pPr>
            <a:r>
              <a:rPr lang="en-US" altLang="zh-CN" sz="2400" kern="100" dirty="0">
                <a:latin typeface="华文楷体" panose="02010600040101010101" pitchFamily="2" charset="-122"/>
                <a:ea typeface="华文楷体" panose="02010600040101010101" pitchFamily="2" charset="-122"/>
              </a:rPr>
              <a:t>9.20  </a:t>
            </a:r>
            <a:r>
              <a:rPr lang="zh-CN" altLang="en-US" sz="2400" kern="100" dirty="0">
                <a:latin typeface="华文楷体" panose="02010600040101010101" pitchFamily="2" charset="-122"/>
                <a:ea typeface="华文楷体" panose="02010600040101010101" pitchFamily="2" charset="-122"/>
              </a:rPr>
              <a:t>北京网信办、中央网信办、北京市经信局</a:t>
            </a:r>
            <a:endParaRPr lang="zh-CN" altLang="zh-CN" sz="2400" kern="100" dirty="0">
              <a:latin typeface="华文楷体" panose="02010600040101010101" pitchFamily="2" charset="-122"/>
              <a:ea typeface="华文楷体" panose="02010600040101010101" pitchFamily="2" charset="-122"/>
            </a:endParaRPr>
          </a:p>
          <a:p>
            <a:pPr indent="356870">
              <a:lnSpc>
                <a:spcPct val="150000"/>
              </a:lnSpc>
            </a:pPr>
            <a:endParaRPr lang="zh-CN" altLang="zh-CN" sz="2400" b="1" kern="100" dirty="0">
              <a:latin typeface="华文楷体" panose="02010600040101010101" pitchFamily="2" charset="-122"/>
              <a:ea typeface="华文楷体" panose="02010600040101010101" pitchFamily="2" charset="-122"/>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47851" y="109727"/>
            <a:ext cx="10515600" cy="599846"/>
          </a:xfrm>
        </p:spPr>
        <p:txBody>
          <a:bodyPr>
            <a:normAutofit/>
          </a:bodyPr>
          <a:lstStyle/>
          <a:p>
            <a:r>
              <a:rPr lang="zh-CN" altLang="en-US" sz="3200" b="1" kern="100" dirty="0">
                <a:latin typeface="楷体" panose="02010609060101010101" pitchFamily="49" charset="-122"/>
                <a:ea typeface="楷体" panose="02010609060101010101" pitchFamily="49" charset="-122"/>
                <a:cs typeface="Arial" panose="020B0604020202020204" pitchFamily="34" charset="0"/>
              </a:rPr>
              <a:t>                 问题的提出</a:t>
            </a:r>
          </a:p>
        </p:txBody>
      </p:sp>
      <p:sp>
        <p:nvSpPr>
          <p:cNvPr id="3" name="内容占位符 2"/>
          <p:cNvSpPr>
            <a:spLocks noGrp="1"/>
          </p:cNvSpPr>
          <p:nvPr>
            <p:ph idx="1"/>
          </p:nvPr>
        </p:nvSpPr>
        <p:spPr>
          <a:xfrm>
            <a:off x="244573" y="1132027"/>
            <a:ext cx="11702853" cy="4976779"/>
          </a:xfrm>
        </p:spPr>
        <p:txBody>
          <a:bodyPr>
            <a:noAutofit/>
          </a:bodyPr>
          <a:lstStyle/>
          <a:p>
            <a:pPr>
              <a:lnSpc>
                <a:spcPct val="100000"/>
              </a:lnSpc>
              <a:buFont typeface="Wingdings" panose="05000000000000000000" pitchFamily="2" charset="2"/>
              <a:buChar char="Ø"/>
            </a:pP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对标</a:t>
            </a:r>
            <a:r>
              <a:rPr lang="zh-CN" altLang="en-US"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“贸易面向型”国际数据规则</a:t>
            </a: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b="1" dirty="0">
                <a:latin typeface="楷体" panose="02010609060101010101" pitchFamily="49" charset="-122"/>
                <a:ea typeface="楷体" panose="02010609060101010101" pitchFamily="49" charset="-122"/>
              </a:rPr>
              <a:t>经贸协定之中嵌入的数据相关规则。</a:t>
            </a:r>
            <a:endParaRPr lang="en-US" altLang="zh-CN" b="1" dirty="0">
              <a:latin typeface="楷体" panose="02010609060101010101" pitchFamily="49" charset="-122"/>
              <a:ea typeface="楷体" panose="02010609060101010101" pitchFamily="49" charset="-122"/>
            </a:endParaRPr>
          </a:p>
          <a:p>
            <a:pPr marL="0" indent="0">
              <a:lnSpc>
                <a:spcPct val="100000"/>
              </a:lnSpc>
              <a:buNone/>
            </a:pPr>
            <a:r>
              <a:rPr lang="zh-CN" altLang="en-US" dirty="0">
                <a:latin typeface="楷体" panose="02010609060101010101" pitchFamily="49" charset="-122"/>
                <a:ea typeface="楷体" panose="02010609060101010101" pitchFamily="49" charset="-122"/>
              </a:rPr>
              <a:t> </a:t>
            </a:r>
            <a:r>
              <a:rPr lang="zh-CN" altLang="en-US" b="1" dirty="0">
                <a:latin typeface="楷体" panose="02010609060101010101" pitchFamily="49" charset="-122"/>
                <a:ea typeface="楷体" panose="02010609060101010101" pitchFamily="49" charset="-122"/>
              </a:rPr>
              <a:t>美式模板：</a:t>
            </a:r>
            <a:r>
              <a:rPr lang="en-US" altLang="zh-CN" b="1" dirty="0">
                <a:latin typeface="楷体" panose="02010609060101010101" pitchFamily="49" charset="-122"/>
                <a:ea typeface="楷体" panose="02010609060101010101" pitchFamily="49" charset="-122"/>
              </a:rPr>
              <a:t>KORUS</a:t>
            </a:r>
            <a:r>
              <a:rPr lang="zh-CN" altLang="en-US" b="1" dirty="0">
                <a:latin typeface="楷体" panose="02010609060101010101" pitchFamily="49" charset="-122"/>
                <a:ea typeface="楷体" panose="02010609060101010101" pitchFamily="49" charset="-122"/>
              </a:rPr>
              <a:t>（</a:t>
            </a:r>
            <a:r>
              <a:rPr lang="en-US" altLang="zh-CN" b="1" dirty="0">
                <a:latin typeface="楷体" panose="02010609060101010101" pitchFamily="49" charset="-122"/>
                <a:ea typeface="楷体" panose="02010609060101010101" pitchFamily="49" charset="-122"/>
              </a:rPr>
              <a:t>2007</a:t>
            </a:r>
            <a:r>
              <a:rPr lang="zh-CN" altLang="en-US" b="1" dirty="0">
                <a:latin typeface="楷体" panose="02010609060101010101" pitchFamily="49" charset="-122"/>
                <a:ea typeface="楷体" panose="02010609060101010101" pitchFamily="49" charset="-122"/>
              </a:rPr>
              <a:t>）</a:t>
            </a:r>
            <a:r>
              <a:rPr lang="en-US" altLang="zh-CN" b="1" dirty="0">
                <a:latin typeface="楷体" panose="02010609060101010101" pitchFamily="49" charset="-122"/>
                <a:ea typeface="楷体" panose="02010609060101010101" pitchFamily="49" charset="-122"/>
              </a:rPr>
              <a:t>/</a:t>
            </a:r>
            <a:r>
              <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CPTPP</a:t>
            </a:r>
            <a:r>
              <a:rPr lang="zh-CN" altLang="en-US" b="1" dirty="0">
                <a:latin typeface="楷体" panose="02010609060101010101" pitchFamily="49" charset="-122"/>
                <a:ea typeface="楷体" panose="02010609060101010101" pitchFamily="49" charset="-122"/>
              </a:rPr>
              <a:t>（</a:t>
            </a:r>
            <a:r>
              <a:rPr lang="en-US" altLang="zh-CN" b="1" dirty="0">
                <a:latin typeface="楷体" panose="02010609060101010101" pitchFamily="49" charset="-122"/>
                <a:ea typeface="楷体" panose="02010609060101010101" pitchFamily="49" charset="-122"/>
              </a:rPr>
              <a:t>2015</a:t>
            </a:r>
            <a:r>
              <a:rPr lang="zh-CN" altLang="en-US" b="1" dirty="0">
                <a:latin typeface="楷体" panose="02010609060101010101" pitchFamily="49" charset="-122"/>
                <a:ea typeface="楷体" panose="02010609060101010101" pitchFamily="49" charset="-122"/>
              </a:rPr>
              <a:t>）</a:t>
            </a:r>
            <a:r>
              <a:rPr lang="en-US" altLang="zh-CN" b="1" dirty="0">
                <a:latin typeface="楷体" panose="02010609060101010101" pitchFamily="49" charset="-122"/>
                <a:ea typeface="楷体" panose="02010609060101010101" pitchFamily="49" charset="-122"/>
              </a:rPr>
              <a:t>/USMCA</a:t>
            </a:r>
            <a:r>
              <a:rPr lang="zh-CN" altLang="en-US" b="1" dirty="0">
                <a:latin typeface="楷体" panose="02010609060101010101" pitchFamily="49" charset="-122"/>
                <a:ea typeface="楷体" panose="02010609060101010101" pitchFamily="49" charset="-122"/>
              </a:rPr>
              <a:t>（</a:t>
            </a:r>
            <a:r>
              <a:rPr lang="en-US" altLang="zh-CN" b="1" dirty="0">
                <a:latin typeface="楷体" panose="02010609060101010101" pitchFamily="49" charset="-122"/>
                <a:ea typeface="楷体" panose="02010609060101010101" pitchFamily="49" charset="-122"/>
              </a:rPr>
              <a:t>2018</a:t>
            </a:r>
            <a:r>
              <a:rPr lang="zh-CN" altLang="en-US" b="1" dirty="0">
                <a:latin typeface="楷体" panose="02010609060101010101" pitchFamily="49" charset="-122"/>
                <a:ea typeface="楷体" panose="02010609060101010101" pitchFamily="49" charset="-122"/>
              </a:rPr>
              <a:t>）</a:t>
            </a:r>
            <a:endParaRPr lang="en-US" altLang="zh-CN" b="1" dirty="0">
              <a:latin typeface="楷体" panose="02010609060101010101" pitchFamily="49" charset="-122"/>
              <a:ea typeface="楷体" panose="02010609060101010101" pitchFamily="49" charset="-122"/>
            </a:endParaRPr>
          </a:p>
          <a:p>
            <a:pPr marL="0" indent="0">
              <a:lnSpc>
                <a:spcPct val="100000"/>
              </a:lnSpc>
              <a:buNone/>
            </a:pPr>
            <a:r>
              <a:rPr lang="en-US" altLang="zh-CN" b="1" dirty="0">
                <a:latin typeface="楷体" panose="02010609060101010101" pitchFamily="49" charset="-122"/>
                <a:ea typeface="楷体" panose="02010609060101010101" pitchFamily="49" charset="-122"/>
              </a:rPr>
              <a:t> </a:t>
            </a:r>
            <a:r>
              <a:rPr lang="zh-CN" altLang="en-US" b="1" dirty="0">
                <a:latin typeface="楷体" panose="02010609060101010101" pitchFamily="49" charset="-122"/>
                <a:ea typeface="楷体" panose="02010609060101010101" pitchFamily="49" charset="-122"/>
              </a:rPr>
              <a:t>新式模板：新加坡主导数字经贸专门协定（</a:t>
            </a:r>
            <a:r>
              <a:rPr lang="en-US" altLang="zh-CN" b="1" dirty="0">
                <a:latin typeface="楷体" panose="02010609060101010101" pitchFamily="49" charset="-122"/>
                <a:ea typeface="楷体" panose="02010609060101010101" pitchFamily="49" charset="-122"/>
              </a:rPr>
              <a:t>5</a:t>
            </a:r>
            <a:r>
              <a:rPr lang="zh-CN" altLang="en-US" b="1" dirty="0">
                <a:latin typeface="楷体" panose="02010609060101010101" pitchFamily="49" charset="-122"/>
                <a:ea typeface="楷体" panose="02010609060101010101" pitchFamily="49" charset="-122"/>
              </a:rPr>
              <a:t>个）</a:t>
            </a:r>
            <a:endParaRPr lang="en-US" altLang="zh-CN" b="1" dirty="0">
              <a:latin typeface="楷体" panose="02010609060101010101" pitchFamily="49" charset="-122"/>
              <a:ea typeface="楷体" panose="02010609060101010101" pitchFamily="49" charset="-122"/>
            </a:endParaRPr>
          </a:p>
          <a:p>
            <a:pPr marL="0" indent="0">
              <a:lnSpc>
                <a:spcPct val="100000"/>
              </a:lnSpc>
              <a:buNone/>
            </a:pPr>
            <a:r>
              <a:rPr lang="en-US" altLang="zh-CN" b="1"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（澳；</a:t>
            </a:r>
            <a:r>
              <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DEPA</a:t>
            </a:r>
            <a:r>
              <a:rPr lang="zh-CN" altLang="en-US" dirty="0">
                <a:latin typeface="楷体" panose="02010609060101010101" pitchFamily="49" charset="-122"/>
                <a:ea typeface="楷体" panose="02010609060101010101" pitchFamily="49" charset="-122"/>
              </a:rPr>
              <a:t>；韩；英；欧盟）</a:t>
            </a:r>
            <a:endParaRPr lang="en-US" altLang="zh-CN" dirty="0">
              <a:latin typeface="楷体" panose="02010609060101010101" pitchFamily="49" charset="-122"/>
              <a:ea typeface="楷体" panose="02010609060101010101" pitchFamily="49" charset="-122"/>
            </a:endParaRPr>
          </a:p>
          <a:p>
            <a:pPr marL="0" indent="0">
              <a:lnSpc>
                <a:spcPct val="100000"/>
              </a:lnSpc>
              <a:buNone/>
            </a:pPr>
            <a:endParaRPr lang="en-US" altLang="zh-CN" dirty="0">
              <a:latin typeface="楷体" panose="02010609060101010101" pitchFamily="49" charset="-122"/>
              <a:ea typeface="楷体" panose="02010609060101010101" pitchFamily="49" charset="-122"/>
            </a:endParaRPr>
          </a:p>
          <a:p>
            <a:pPr>
              <a:lnSpc>
                <a:spcPct val="100000"/>
              </a:lnSpc>
              <a:buFont typeface="Wingdings" panose="05000000000000000000" pitchFamily="2" charset="2"/>
              <a:buChar char="Ø"/>
            </a:pP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中国加入</a:t>
            </a:r>
            <a:r>
              <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RCEP</a:t>
            </a: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，正在申请加入</a:t>
            </a:r>
            <a:r>
              <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CPTPP/DEPA,</a:t>
            </a: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围绕数据治理积极展开</a:t>
            </a:r>
            <a:r>
              <a:rPr lang="zh-CN" altLang="en-US"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实践探索</a:t>
            </a:r>
            <a:r>
              <a:rPr lang="zh-CN" altLang="en-US" dirty="0">
                <a:latin typeface="楷体" panose="02010609060101010101" pitchFamily="49" charset="-122"/>
                <a:ea typeface="楷体" panose="02010609060101010101" pitchFamily="49" charset="-122"/>
              </a:rPr>
              <a:t>（中央</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地方）</a:t>
            </a:r>
            <a:endParaRPr lang="en-US" altLang="zh-CN" dirty="0">
              <a:latin typeface="楷体" panose="02010609060101010101" pitchFamily="49" charset="-122"/>
              <a:ea typeface="楷体" panose="02010609060101010101" pitchFamily="49" charset="-122"/>
            </a:endParaRPr>
          </a:p>
          <a:p>
            <a:pPr>
              <a:lnSpc>
                <a:spcPct val="100000"/>
              </a:lnSpc>
              <a:buFont typeface="Wingdings" panose="05000000000000000000" pitchFamily="2" charset="2"/>
              <a:buChar char="Ø"/>
            </a:pPr>
            <a:endParaRPr lang="en-US" altLang="zh-CN" dirty="0">
              <a:latin typeface="楷体" panose="02010609060101010101" pitchFamily="49" charset="-122"/>
              <a:ea typeface="楷体" panose="02010609060101010101" pitchFamily="49" charset="-122"/>
            </a:endParaRPr>
          </a:p>
          <a:p>
            <a:pPr>
              <a:lnSpc>
                <a:spcPct val="100000"/>
              </a:lnSpc>
              <a:buFont typeface="Wingdings" panose="05000000000000000000" pitchFamily="2" charset="2"/>
              <a:buChar char="Ø"/>
            </a:pPr>
            <a:r>
              <a:rPr lang="en-US" altLang="zh-CN" sz="2400" b="1" dirty="0">
                <a:latin typeface="楷体" panose="02010609060101010101" pitchFamily="49" charset="-122"/>
                <a:ea typeface="楷体" panose="02010609060101010101" pitchFamily="49" charset="-122"/>
              </a:rPr>
              <a:t> </a:t>
            </a: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国际规则</a:t>
            </a:r>
            <a:r>
              <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国内规制</a:t>
            </a:r>
            <a:r>
              <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贸易效应？</a:t>
            </a:r>
            <a:endParaRPr lang="en-US" altLang="zh-CN"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0" indent="0">
              <a:lnSpc>
                <a:spcPct val="100000"/>
              </a:lnSpc>
              <a:buNone/>
            </a:pPr>
            <a:r>
              <a:rPr lang="en-US" altLang="zh-CN" sz="2000" dirty="0">
                <a:latin typeface="楷体" panose="02010609060101010101" pitchFamily="49" charset="-122"/>
                <a:ea typeface="楷体" panose="02010609060101010101" pitchFamily="49" charset="-122"/>
              </a:rPr>
              <a:t>         </a:t>
            </a:r>
            <a:r>
              <a:rPr lang="en-US" altLang="zh-CN" sz="2400" dirty="0">
                <a:latin typeface="楷体" panose="02010609060101010101" pitchFamily="49" charset="-122"/>
                <a:ea typeface="楷体" panose="02010609060101010101" pitchFamily="49" charset="-122"/>
              </a:rPr>
              <a:t> </a:t>
            </a:r>
            <a:endParaRPr lang="zh-CN" altLang="en-US" sz="24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12170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6316" y="855879"/>
            <a:ext cx="11999367" cy="5793638"/>
          </a:xfrm>
        </p:spPr>
        <p:txBody>
          <a:bodyPr>
            <a:normAutofit/>
          </a:bodyPr>
          <a:lstStyle/>
          <a:p>
            <a:pPr indent="0">
              <a:lnSpc>
                <a:spcPct val="150000"/>
              </a:lnSpc>
              <a:buNone/>
            </a:pPr>
            <a:r>
              <a:rPr lang="zh-CN" altLang="en-US" sz="2400" b="1" kern="100" dirty="0">
                <a:solidFill>
                  <a:srgbClr val="7030A0"/>
                </a:solidFill>
                <a:latin typeface="Times New Roman" panose="02020603050405020304" pitchFamily="18" charset="0"/>
                <a:ea typeface="宋体" panose="02010600030101010101" pitchFamily="2" charset="-122"/>
              </a:rPr>
              <a:t>（</a:t>
            </a:r>
            <a:r>
              <a:rPr lang="en-US" altLang="zh-CN" sz="2400" b="1" kern="100" dirty="0">
                <a:solidFill>
                  <a:srgbClr val="7030A0"/>
                </a:solidFill>
                <a:latin typeface="Times New Roman" panose="02020603050405020304" pitchFamily="18" charset="0"/>
                <a:ea typeface="宋体" panose="02010600030101010101" pitchFamily="2" charset="-122"/>
              </a:rPr>
              <a:t>4</a:t>
            </a:r>
            <a:r>
              <a:rPr lang="zh-CN" altLang="en-US" sz="2400" b="1" kern="100" dirty="0">
                <a:solidFill>
                  <a:srgbClr val="7030A0"/>
                </a:solidFill>
                <a:latin typeface="Times New Roman" panose="02020603050405020304" pitchFamily="18" charset="0"/>
                <a:ea typeface="宋体" panose="02010600030101010101" pitchFamily="2" charset="-122"/>
              </a:rPr>
              <a:t>）</a:t>
            </a:r>
            <a:r>
              <a:rPr lang="zh-CN" altLang="zh-CN" sz="2400" b="1" kern="100" dirty="0">
                <a:solidFill>
                  <a:srgbClr val="7030A0"/>
                </a:solidFill>
                <a:latin typeface="Times New Roman" panose="02020603050405020304" pitchFamily="18" charset="0"/>
                <a:ea typeface="宋体" panose="02010600030101010101" pitchFamily="2" charset="-122"/>
              </a:rPr>
              <a:t>通过调研</a:t>
            </a:r>
            <a:r>
              <a:rPr lang="zh-CN" altLang="en-US" sz="2400" b="1" kern="100" dirty="0">
                <a:solidFill>
                  <a:srgbClr val="7030A0"/>
                </a:solidFill>
                <a:latin typeface="Times New Roman" panose="02020603050405020304" pitchFamily="18" charset="0"/>
                <a:ea typeface="宋体" panose="02010600030101010101" pitchFamily="2" charset="-122"/>
              </a:rPr>
              <a:t>寻找理论和实践的契合点，找到“小的突破点”，</a:t>
            </a:r>
            <a:r>
              <a:rPr lang="zh-CN" altLang="zh-CN" sz="2400" b="1" kern="100" dirty="0">
                <a:solidFill>
                  <a:srgbClr val="7030A0"/>
                </a:solidFill>
                <a:latin typeface="Times New Roman" panose="02020603050405020304" pitchFamily="18" charset="0"/>
                <a:ea typeface="宋体" panose="02010600030101010101" pitchFamily="2" charset="-122"/>
              </a:rPr>
              <a:t>给出</a:t>
            </a:r>
            <a:r>
              <a:rPr lang="zh-CN" altLang="en-US" sz="2400" b="1" kern="100" dirty="0">
                <a:solidFill>
                  <a:srgbClr val="7030A0"/>
                </a:solidFill>
                <a:latin typeface="Times New Roman" panose="02020603050405020304" pitchFamily="18" charset="0"/>
                <a:ea typeface="宋体" panose="02010600030101010101" pitchFamily="2" charset="-122"/>
              </a:rPr>
              <a:t>具体</a:t>
            </a:r>
            <a:r>
              <a:rPr lang="zh-CN" altLang="zh-CN" sz="2400" b="1" kern="100" dirty="0">
                <a:solidFill>
                  <a:srgbClr val="7030A0"/>
                </a:solidFill>
                <a:latin typeface="Times New Roman" panose="02020603050405020304" pitchFamily="18" charset="0"/>
                <a:ea typeface="宋体" panose="02010600030101010101" pitchFamily="2" charset="-122"/>
              </a:rPr>
              <a:t>解决方案。</a:t>
            </a:r>
            <a:endParaRPr lang="en-US" altLang="zh-CN" sz="2400" b="1" kern="100" dirty="0">
              <a:solidFill>
                <a:srgbClr val="7030A0"/>
              </a:solidFill>
              <a:latin typeface="Times New Roman" panose="02020603050405020304" pitchFamily="18" charset="0"/>
              <a:ea typeface="宋体" panose="02010600030101010101" pitchFamily="2" charset="-122"/>
            </a:endParaRPr>
          </a:p>
          <a:p>
            <a:pPr indent="0">
              <a:lnSpc>
                <a:spcPct val="150000"/>
              </a:lnSpc>
              <a:buNone/>
            </a:pPr>
            <a:r>
              <a:rPr lang="zh-CN" altLang="en-US" sz="2400" b="1" kern="100" dirty="0">
                <a:solidFill>
                  <a:srgbClr val="7030A0"/>
                </a:solidFill>
                <a:latin typeface="Times New Roman" panose="02020603050405020304" pitchFamily="18" charset="0"/>
                <a:ea typeface="宋体" panose="02010600030101010101" pitchFamily="2" charset="-122"/>
              </a:rPr>
              <a:t>  </a:t>
            </a:r>
            <a:r>
              <a:rPr lang="zh-CN" altLang="en-US" sz="2400" b="1" kern="100" dirty="0">
                <a:solidFill>
                  <a:srgbClr val="C00000"/>
                </a:solidFill>
                <a:latin typeface="华文楷体" panose="02010600040101010101" pitchFamily="2" charset="-122"/>
                <a:ea typeface="华文楷体" panose="02010600040101010101" pitchFamily="2" charset="-122"/>
              </a:rPr>
              <a:t>（</a:t>
            </a:r>
            <a:r>
              <a:rPr lang="en-US" altLang="zh-CN" sz="2400" b="1" kern="100" dirty="0">
                <a:solidFill>
                  <a:srgbClr val="C00000"/>
                </a:solidFill>
                <a:latin typeface="华文楷体" panose="02010600040101010101" pitchFamily="2" charset="-122"/>
                <a:ea typeface="华文楷体" panose="02010600040101010101" pitchFamily="2" charset="-122"/>
              </a:rPr>
              <a:t>1</a:t>
            </a:r>
            <a:r>
              <a:rPr lang="zh-CN" altLang="en-US" sz="2400" b="1" kern="100" dirty="0">
                <a:solidFill>
                  <a:srgbClr val="C00000"/>
                </a:solidFill>
                <a:latin typeface="华文楷体" panose="02010600040101010101" pitchFamily="2" charset="-122"/>
                <a:ea typeface="华文楷体" panose="02010600040101010101" pitchFamily="2" charset="-122"/>
              </a:rPr>
              <a:t>）重要数据、关基</a:t>
            </a:r>
            <a:r>
              <a:rPr lang="en-US" altLang="zh-CN" sz="2400" b="1" kern="100" dirty="0">
                <a:solidFill>
                  <a:srgbClr val="C00000"/>
                </a:solidFill>
                <a:latin typeface="华文楷体" panose="02010600040101010101" pitchFamily="2" charset="-122"/>
                <a:ea typeface="华文楷体" panose="02010600040101010101" pitchFamily="2" charset="-122"/>
              </a:rPr>
              <a:t>——</a:t>
            </a:r>
            <a:r>
              <a:rPr lang="zh-CN" altLang="en-US" sz="2400" b="1" kern="100" dirty="0">
                <a:solidFill>
                  <a:srgbClr val="C00000"/>
                </a:solidFill>
                <a:latin typeface="华文楷体" panose="02010600040101010101" pitchFamily="2" charset="-122"/>
                <a:ea typeface="华文楷体" panose="02010600040101010101" pitchFamily="2" charset="-122"/>
              </a:rPr>
              <a:t>出境安全评估：“重要数据”“</a:t>
            </a:r>
            <a:r>
              <a:rPr lang="en-US" altLang="zh-CN" sz="2400" b="1" kern="100" dirty="0">
                <a:solidFill>
                  <a:srgbClr val="C00000"/>
                </a:solidFill>
                <a:latin typeface="华文楷体" panose="02010600040101010101" pitchFamily="2" charset="-122"/>
                <a:ea typeface="华文楷体" panose="02010600040101010101" pitchFamily="2" charset="-122"/>
              </a:rPr>
              <a:t>CIIO</a:t>
            </a:r>
            <a:r>
              <a:rPr lang="zh-CN" altLang="en-US" sz="2400" b="1" kern="100" dirty="0">
                <a:solidFill>
                  <a:srgbClr val="C00000"/>
                </a:solidFill>
                <a:latin typeface="华文楷体" panose="02010600040101010101" pitchFamily="2" charset="-122"/>
                <a:ea typeface="华文楷体" panose="02010600040101010101" pitchFamily="2" charset="-122"/>
              </a:rPr>
              <a:t>”界定问题</a:t>
            </a:r>
            <a:endParaRPr lang="en-US" altLang="zh-CN" sz="2400" b="1" kern="100" dirty="0">
              <a:solidFill>
                <a:srgbClr val="C00000"/>
              </a:solidFill>
              <a:latin typeface="华文楷体" panose="02010600040101010101" pitchFamily="2" charset="-122"/>
              <a:ea typeface="华文楷体" panose="02010600040101010101" pitchFamily="2" charset="-122"/>
            </a:endParaRPr>
          </a:p>
          <a:p>
            <a:pPr indent="0">
              <a:lnSpc>
                <a:spcPct val="150000"/>
              </a:lnSpc>
              <a:buNone/>
            </a:pPr>
            <a:r>
              <a:rPr lang="en-US" altLang="zh-CN" sz="1800" b="1" kern="100" dirty="0">
                <a:effectLst/>
                <a:latin typeface="Calibri" panose="020F0502020204030204" charset="0"/>
                <a:ea typeface="楷体" panose="02010609060101010101" pitchFamily="49" charset="-122"/>
                <a:cs typeface="华文楷体" panose="02010600040101010101" pitchFamily="2" charset="-122"/>
              </a:rPr>
              <a:t>      </a:t>
            </a:r>
            <a:r>
              <a:rPr lang="zh-CN" altLang="en-US" sz="2000" b="1" kern="100" dirty="0">
                <a:effectLst/>
                <a:latin typeface="Calibri" panose="020F0502020204030204" charset="0"/>
                <a:ea typeface="楷体" panose="02010609060101010101" pitchFamily="49" charset="-122"/>
                <a:cs typeface="华文楷体" panose="02010600040101010101" pitchFamily="2" charset="-122"/>
              </a:rPr>
              <a:t>问题：</a:t>
            </a:r>
            <a:r>
              <a:rPr lang="en-US" altLang="zh-CN" sz="2000" b="1" kern="100" dirty="0">
                <a:effectLst/>
                <a:latin typeface="Calibri" panose="020F0502020204030204" charset="0"/>
                <a:ea typeface="楷体" panose="02010609060101010101" pitchFamily="49" charset="-122"/>
                <a:cs typeface="华文楷体" panose="02010600040101010101" pitchFamily="2" charset="-122"/>
              </a:rPr>
              <a:t> </a:t>
            </a:r>
            <a:r>
              <a:rPr lang="zh-CN" altLang="zh-CN" sz="2000" b="1" kern="100" dirty="0">
                <a:effectLst/>
                <a:latin typeface="Calibri" panose="020F0502020204030204" charset="0"/>
                <a:ea typeface="楷体" panose="02010609060101010101" pitchFamily="49" charset="-122"/>
                <a:cs typeface="华文楷体" panose="02010600040101010101" pitchFamily="2" charset="-122"/>
              </a:rPr>
              <a:t>底层概念界定不清晰使得企业无法把握“数据是否重要</a:t>
            </a:r>
            <a:r>
              <a:rPr lang="en-US" altLang="zh-CN" sz="2000" b="1" kern="100" dirty="0">
                <a:effectLst/>
                <a:latin typeface="Calibri" panose="020F0502020204030204" charset="0"/>
                <a:ea typeface="楷体" panose="02010609060101010101" pitchFamily="49" charset="-122"/>
                <a:cs typeface="华文楷体" panose="02010600040101010101" pitchFamily="2" charset="-122"/>
              </a:rPr>
              <a:t>/</a:t>
            </a:r>
            <a:r>
              <a:rPr lang="zh-CN" altLang="zh-CN" sz="2000" b="1" kern="100" dirty="0">
                <a:effectLst/>
                <a:latin typeface="Calibri" panose="020F0502020204030204" charset="0"/>
                <a:ea typeface="楷体" panose="02010609060101010101" pitchFamily="49" charset="-122"/>
                <a:cs typeface="华文楷体" panose="02010600040101010101" pitchFamily="2" charset="-122"/>
              </a:rPr>
              <a:t>是否需要进行安全评估申报”，导致后续的申报工作无法顺利推进。</a:t>
            </a:r>
            <a:endParaRPr lang="en-US" altLang="zh-CN" sz="2000" b="1" kern="100" dirty="0">
              <a:effectLst/>
              <a:latin typeface="Calibri" panose="020F0502020204030204" charset="0"/>
              <a:ea typeface="楷体" panose="02010609060101010101" pitchFamily="49" charset="-122"/>
              <a:cs typeface="华文楷体" panose="02010600040101010101" pitchFamily="2" charset="-122"/>
            </a:endParaRPr>
          </a:p>
          <a:p>
            <a:pPr indent="266700" algn="just">
              <a:lnSpc>
                <a:spcPct val="150000"/>
              </a:lnSpc>
            </a:pPr>
            <a:r>
              <a:rPr lang="zh-CN" altLang="en-US" sz="2000" b="1" kern="100" dirty="0">
                <a:latin typeface="Calibri" panose="020F0502020204030204" charset="0"/>
                <a:ea typeface="楷体" panose="02010609060101010101" pitchFamily="49" charset="-122"/>
                <a:cs typeface="Times New Roman" panose="02020603050405020304" pitchFamily="18" charset="0"/>
              </a:rPr>
              <a:t>建议：</a:t>
            </a:r>
            <a:r>
              <a:rPr lang="en-US" altLang="zh-CN" sz="2000" b="1" kern="100" dirty="0">
                <a:latin typeface="Calibri" panose="020F0502020204030204" charset="0"/>
                <a:ea typeface="楷体" panose="02010609060101010101" pitchFamily="49" charset="-122"/>
                <a:cs typeface="Times New Roman" panose="02020603050405020304" pitchFamily="18" charset="0"/>
              </a:rPr>
              <a:t> </a:t>
            </a:r>
            <a:r>
              <a:rPr lang="zh-CN" altLang="zh-CN" sz="2000" kern="100" dirty="0">
                <a:solidFill>
                  <a:srgbClr val="0070C0"/>
                </a:solidFill>
                <a:effectLst/>
                <a:latin typeface="Times New Roman" panose="02020603050405020304" pitchFamily="18" charset="0"/>
                <a:ea typeface="宋体" panose="02010600030101010101" pitchFamily="2" charset="-122"/>
                <a:cs typeface="华文楷体" panose="02010600040101010101" pitchFamily="2" charset="-122"/>
              </a:rPr>
              <a:t>（</a:t>
            </a:r>
            <a:r>
              <a:rPr lang="en-US" altLang="zh-CN" sz="2000" kern="100" dirty="0">
                <a:solidFill>
                  <a:srgbClr val="0070C0"/>
                </a:solidFill>
                <a:effectLst/>
                <a:latin typeface="Times New Roman" panose="02020603050405020304" pitchFamily="18" charset="0"/>
                <a:ea typeface="宋体" panose="02010600030101010101" pitchFamily="2" charset="-122"/>
                <a:cs typeface="华文楷体" panose="02010600040101010101" pitchFamily="2" charset="-122"/>
              </a:rPr>
              <a:t>1</a:t>
            </a:r>
            <a:r>
              <a:rPr lang="zh-CN" altLang="zh-CN" sz="2000" b="1" kern="100" dirty="0">
                <a:solidFill>
                  <a:srgbClr val="0070C0"/>
                </a:solidFill>
                <a:latin typeface="Times New Roman" panose="02020603050405020304" pitchFamily="18" charset="0"/>
                <a:ea typeface="宋体" panose="02010600030101010101" pitchFamily="2" charset="-122"/>
              </a:rPr>
              <a:t>）尽快形成“重要数据分类目录”</a:t>
            </a:r>
            <a:r>
              <a:rPr lang="zh-CN" altLang="zh-CN" sz="2000" kern="100" dirty="0">
                <a:solidFill>
                  <a:srgbClr val="0070C0"/>
                </a:solidFill>
                <a:effectLst/>
                <a:latin typeface="Times New Roman" panose="02020603050405020304" pitchFamily="18" charset="0"/>
                <a:ea typeface="宋体" panose="02010600030101010101" pitchFamily="2" charset="-122"/>
                <a:cs typeface="华文楷体" panose="02010600040101010101" pitchFamily="2" charset="-122"/>
              </a:rPr>
              <a:t>，</a:t>
            </a:r>
            <a:r>
              <a:rPr lang="zh-CN" altLang="zh-CN" sz="2000" b="1" kern="100" dirty="0">
                <a:solidFill>
                  <a:srgbClr val="0070C0"/>
                </a:solidFill>
                <a:effectLst/>
                <a:latin typeface="Times New Roman" panose="02020603050405020304" pitchFamily="18" charset="0"/>
                <a:ea typeface="宋体" panose="02010600030101010101" pitchFamily="2" charset="-122"/>
                <a:cs typeface="华文楷体" panose="02010600040101010101" pitchFamily="2" charset="-122"/>
              </a:rPr>
              <a:t>发挥行业协会的作用</a:t>
            </a:r>
            <a:r>
              <a:rPr lang="zh-CN" altLang="zh-CN" sz="2000" kern="100" dirty="0">
                <a:solidFill>
                  <a:srgbClr val="0070C0"/>
                </a:solidFill>
                <a:effectLst/>
                <a:latin typeface="Times New Roman" panose="02020603050405020304" pitchFamily="18" charset="0"/>
                <a:ea typeface="宋体" panose="02010600030101010101" pitchFamily="2" charset="-122"/>
                <a:cs typeface="华文楷体" panose="02010600040101010101" pitchFamily="2" charset="-122"/>
              </a:rPr>
              <a:t>，</a:t>
            </a:r>
            <a:r>
              <a:rPr lang="zh-CN" altLang="zh-CN" sz="2000" kern="100" dirty="0">
                <a:effectLst/>
                <a:latin typeface="Times New Roman" panose="02020603050405020304" pitchFamily="18" charset="0"/>
                <a:ea typeface="宋体" panose="02010600030101010101" pitchFamily="2" charset="-122"/>
                <a:cs typeface="华文楷体" panose="02010600040101010101" pitchFamily="2" charset="-122"/>
              </a:rPr>
              <a:t>依托跨境电商领域业务链条，形成相应的“数据链条”。从而聚焦于跨境电商领域每一个具体的业务场景，摘取出各个业务场景中所涉及的“重要数据”，</a:t>
            </a:r>
            <a:r>
              <a:rPr lang="zh-CN" altLang="zh-CN" sz="2000" kern="100" dirty="0">
                <a:solidFill>
                  <a:srgbClr val="0070C0"/>
                </a:solidFill>
                <a:effectLst/>
                <a:latin typeface="Times New Roman" panose="02020603050405020304" pitchFamily="18" charset="0"/>
                <a:ea typeface="宋体" panose="02010600030101010101" pitchFamily="2" charset="-122"/>
                <a:cs typeface="华文楷体" panose="02010600040101010101" pitchFamily="2" charset="-122"/>
              </a:rPr>
              <a:t>从而</a:t>
            </a:r>
            <a:r>
              <a:rPr lang="zh-CN" altLang="zh-CN" sz="2000" b="1" kern="100" dirty="0">
                <a:solidFill>
                  <a:srgbClr val="0070C0"/>
                </a:solidFill>
                <a:effectLst/>
                <a:latin typeface="Times New Roman" panose="02020603050405020304" pitchFamily="18" charset="0"/>
                <a:ea typeface="宋体" panose="02010600030101010101" pitchFamily="2" charset="-122"/>
                <a:cs typeface="华文楷体" panose="02010600040101010101" pitchFamily="2" charset="-122"/>
              </a:rPr>
              <a:t>得到跨境电商领域的“重要数据目录”</a:t>
            </a:r>
            <a:r>
              <a:rPr lang="zh-CN" altLang="zh-CN" sz="2000" b="1" kern="100" dirty="0">
                <a:effectLst/>
                <a:latin typeface="Times New Roman" panose="02020603050405020304" pitchFamily="18" charset="0"/>
                <a:ea typeface="宋体" panose="02010600030101010101" pitchFamily="2" charset="-122"/>
                <a:cs typeface="华文楷体" panose="02010600040101010101" pitchFamily="2" charset="-122"/>
              </a:rPr>
              <a:t>；</a:t>
            </a:r>
            <a:r>
              <a:rPr lang="zh-CN" altLang="zh-CN" sz="2000" b="1" kern="100" dirty="0">
                <a:effectLst/>
                <a:latin typeface="Calibri" panose="020F0502020204030204" charset="0"/>
                <a:ea typeface="Times New Roman" panose="02020603050405020304" pitchFamily="18" charset="0"/>
                <a:cs typeface="华文楷体" panose="02010600040101010101" pitchFamily="2" charset="-122"/>
              </a:rPr>
              <a:t> </a:t>
            </a:r>
            <a:r>
              <a:rPr lang="zh-CN" altLang="zh-CN" sz="2000" kern="100" dirty="0">
                <a:effectLst/>
                <a:latin typeface="Calibri" panose="020F0502020204030204" charset="0"/>
                <a:ea typeface="Times New Roman" panose="02020603050405020304" pitchFamily="18" charset="0"/>
                <a:cs typeface="华文楷体" panose="02010600040101010101" pitchFamily="2" charset="-122"/>
              </a:rPr>
              <a:t> </a:t>
            </a:r>
            <a:r>
              <a:rPr lang="zh-CN" altLang="zh-CN" sz="2000" kern="100" dirty="0">
                <a:effectLst/>
                <a:latin typeface="Times New Roman" panose="02020603050405020304" pitchFamily="18" charset="0"/>
                <a:ea typeface="宋体" panose="02010600030101010101" pitchFamily="2" charset="-122"/>
                <a:cs typeface="华文楷体" panose="02010600040101010101" pitchFamily="2" charset="-122"/>
              </a:rPr>
              <a:t>（</a:t>
            </a:r>
            <a:r>
              <a:rPr lang="en-US" altLang="zh-CN" sz="2000" kern="100" dirty="0">
                <a:effectLst/>
                <a:latin typeface="Times New Roman" panose="02020603050405020304" pitchFamily="18" charset="0"/>
                <a:ea typeface="宋体" panose="02010600030101010101" pitchFamily="2" charset="-122"/>
                <a:cs typeface="华文楷体" panose="02010600040101010101" pitchFamily="2" charset="-122"/>
              </a:rPr>
              <a:t>2</a:t>
            </a:r>
            <a:r>
              <a:rPr lang="zh-CN" altLang="zh-CN" sz="2000" kern="100" dirty="0">
                <a:effectLst/>
                <a:latin typeface="Times New Roman" panose="02020603050405020304" pitchFamily="18" charset="0"/>
                <a:ea typeface="宋体" panose="02010600030101010101" pitchFamily="2" charset="-122"/>
                <a:cs typeface="华文楷体" panose="02010600040101010101" pitchFamily="2" charset="-122"/>
              </a:rPr>
              <a:t>）注意在界定跨境电商领域的“重要数据”时，</a:t>
            </a:r>
            <a:r>
              <a:rPr lang="zh-CN" altLang="zh-CN" sz="2000" b="1" kern="100" dirty="0">
                <a:solidFill>
                  <a:srgbClr val="0070C0"/>
                </a:solidFill>
                <a:effectLst/>
                <a:latin typeface="Times New Roman" panose="02020603050405020304" pitchFamily="18" charset="0"/>
                <a:ea typeface="宋体" panose="02010600030101010101" pitchFamily="2" charset="-122"/>
                <a:cs typeface="华文楷体" panose="02010600040101010101" pitchFamily="2" charset="-122"/>
              </a:rPr>
              <a:t>建议将相关数据的重要级别降低</a:t>
            </a:r>
            <a:r>
              <a:rPr lang="zh-CN" altLang="zh-CN" sz="2000" b="1" kern="100" dirty="0">
                <a:effectLst/>
                <a:latin typeface="Times New Roman" panose="02020603050405020304" pitchFamily="18" charset="0"/>
                <a:ea typeface="宋体" panose="02010600030101010101" pitchFamily="2" charset="-122"/>
                <a:cs typeface="华文楷体" panose="02010600040101010101" pitchFamily="2" charset="-122"/>
              </a:rPr>
              <a:t>，</a:t>
            </a:r>
            <a:r>
              <a:rPr lang="zh-CN" altLang="zh-CN" sz="2000" kern="100" dirty="0">
                <a:effectLst/>
                <a:latin typeface="Times New Roman" panose="02020603050405020304" pitchFamily="18" charset="0"/>
                <a:ea typeface="宋体" panose="02010600030101010101" pitchFamily="2" charset="-122"/>
                <a:cs typeface="华文楷体" panose="02010600040101010101" pitchFamily="2" charset="-122"/>
              </a:rPr>
              <a:t>例如不包括企业生产经营和内部管理信息等，缩小受评估数据的范围；（</a:t>
            </a:r>
            <a:r>
              <a:rPr lang="en-US" altLang="zh-CN" sz="2000" kern="100" dirty="0">
                <a:effectLst/>
                <a:latin typeface="Times New Roman" panose="02020603050405020304" pitchFamily="18" charset="0"/>
                <a:ea typeface="宋体" panose="02010600030101010101" pitchFamily="2" charset="-122"/>
                <a:cs typeface="华文楷体" panose="02010600040101010101" pitchFamily="2" charset="-122"/>
              </a:rPr>
              <a:t>3</a:t>
            </a:r>
            <a:r>
              <a:rPr lang="zh-CN" altLang="zh-CN" sz="2000" kern="100" dirty="0">
                <a:effectLst/>
                <a:latin typeface="Times New Roman" panose="02020603050405020304" pitchFamily="18" charset="0"/>
                <a:ea typeface="宋体" panose="02010600030101010101" pitchFamily="2" charset="-122"/>
                <a:cs typeface="华文楷体" panose="02010600040101010101" pitchFamily="2" charset="-122"/>
              </a:rPr>
              <a:t>）可尝试将跨境电商数据与其他行业数据进行剥离分化</a:t>
            </a:r>
            <a:r>
              <a:rPr lang="zh-CN" altLang="zh-CN" sz="2000" kern="100" dirty="0">
                <a:solidFill>
                  <a:srgbClr val="0070C0"/>
                </a:solidFill>
                <a:effectLst/>
                <a:latin typeface="Times New Roman" panose="02020603050405020304" pitchFamily="18" charset="0"/>
                <a:ea typeface="宋体" panose="02010600030101010101" pitchFamily="2" charset="-122"/>
                <a:cs typeface="华文楷体" panose="02010600040101010101" pitchFamily="2" charset="-122"/>
              </a:rPr>
              <a:t>，</a:t>
            </a:r>
            <a:r>
              <a:rPr lang="zh-CN" altLang="zh-CN" sz="2000" b="1" kern="100" dirty="0">
                <a:solidFill>
                  <a:srgbClr val="0070C0"/>
                </a:solidFill>
                <a:effectLst/>
                <a:latin typeface="Times New Roman" panose="02020603050405020304" pitchFamily="18" charset="0"/>
                <a:ea typeface="宋体" panose="02010600030101010101" pitchFamily="2" charset="-122"/>
                <a:cs typeface="华文楷体" panose="02010600040101010101" pitchFamily="2" charset="-122"/>
              </a:rPr>
              <a:t>试点建设</a:t>
            </a:r>
            <a:r>
              <a:rPr lang="en-US" altLang="zh-CN" sz="2000" b="1" kern="100" dirty="0">
                <a:solidFill>
                  <a:srgbClr val="0070C0"/>
                </a:solidFill>
                <a:effectLst/>
                <a:latin typeface="Times New Roman" panose="02020603050405020304" pitchFamily="18" charset="0"/>
                <a:ea typeface="宋体" panose="02010600030101010101" pitchFamily="2" charset="-122"/>
                <a:cs typeface="华文楷体" panose="02010600040101010101" pitchFamily="2" charset="-122"/>
              </a:rPr>
              <a:t>“</a:t>
            </a:r>
            <a:r>
              <a:rPr lang="zh-CN" altLang="zh-CN" sz="2000" b="1" kern="100" dirty="0">
                <a:solidFill>
                  <a:srgbClr val="0070C0"/>
                </a:solidFill>
                <a:effectLst/>
                <a:latin typeface="Times New Roman" panose="02020603050405020304" pitchFamily="18" charset="0"/>
                <a:ea typeface="宋体" panose="02010600030101010101" pitchFamily="2" charset="-122"/>
                <a:cs typeface="华文楷体" panose="02010600040101010101" pitchFamily="2" charset="-122"/>
              </a:rPr>
              <a:t>跨境电商数据保税区</a:t>
            </a:r>
            <a:r>
              <a:rPr lang="en-US" altLang="zh-CN" sz="2000" b="1" kern="100" dirty="0">
                <a:solidFill>
                  <a:srgbClr val="0070C0"/>
                </a:solidFill>
                <a:effectLst/>
                <a:latin typeface="Times New Roman" panose="02020603050405020304" pitchFamily="18" charset="0"/>
                <a:ea typeface="宋体" panose="02010600030101010101" pitchFamily="2" charset="-122"/>
                <a:cs typeface="华文楷体" panose="02010600040101010101" pitchFamily="2" charset="-122"/>
              </a:rPr>
              <a:t>”</a:t>
            </a:r>
            <a:r>
              <a:rPr lang="zh-CN" altLang="zh-CN" sz="2000" b="1" kern="100" dirty="0">
                <a:effectLst/>
                <a:latin typeface="Times New Roman" panose="02020603050405020304" pitchFamily="18" charset="0"/>
                <a:ea typeface="宋体" panose="02010600030101010101" pitchFamily="2" charset="-122"/>
                <a:cs typeface="华文楷体" panose="02010600040101010101" pitchFamily="2" charset="-122"/>
              </a:rPr>
              <a:t>，</a:t>
            </a:r>
            <a:r>
              <a:rPr lang="zh-CN" altLang="zh-CN" sz="2000" kern="100" dirty="0">
                <a:effectLst/>
                <a:latin typeface="Times New Roman" panose="02020603050405020304" pitchFamily="18" charset="0"/>
                <a:ea typeface="宋体" panose="02010600030101010101" pitchFamily="2" charset="-122"/>
                <a:cs typeface="华文楷体" panose="02010600040101010101" pitchFamily="2" charset="-122"/>
              </a:rPr>
              <a:t>给予试点地区跨境电商行业数据出境相应的优惠措施，提升跨境电商数据的出境便利化程度、保障流量稳定，在发现问题后进行调整和推广。</a:t>
            </a:r>
            <a:endParaRPr lang="zh-CN" altLang="zh-CN" sz="2000" kern="100" dirty="0">
              <a:effectLst/>
              <a:latin typeface="Calibri" panose="020F0502020204030204" charset="0"/>
              <a:ea typeface="宋体" panose="02010600030101010101" pitchFamily="2" charset="-122"/>
              <a:cs typeface="Times New Roman" panose="02020603050405020304" pitchFamily="18" charset="0"/>
            </a:endParaRPr>
          </a:p>
          <a:p>
            <a:pPr indent="0">
              <a:lnSpc>
                <a:spcPct val="150000"/>
              </a:lnSpc>
              <a:buNone/>
            </a:pPr>
            <a:endParaRPr lang="en-US" altLang="zh-CN" sz="2400" b="1" kern="100" dirty="0">
              <a:solidFill>
                <a:srgbClr val="7030A0"/>
              </a:solidFill>
              <a:latin typeface="Times New Roman" panose="02020603050405020304" pitchFamily="18" charset="0"/>
              <a:ea typeface="宋体" panose="02010600030101010101" pitchFamily="2" charset="-122"/>
            </a:endParaRPr>
          </a:p>
          <a:p>
            <a:pPr indent="0">
              <a:lnSpc>
                <a:spcPct val="150000"/>
              </a:lnSpc>
              <a:buNone/>
            </a:pPr>
            <a:endParaRPr lang="en-US" altLang="zh-CN" sz="2400" b="1" kern="100" dirty="0">
              <a:solidFill>
                <a:srgbClr val="7030A0"/>
              </a:solidFill>
              <a:latin typeface="Times New Roman" panose="02020603050405020304" pitchFamily="18" charset="0"/>
              <a:ea typeface="宋体" panose="02010600030101010101" pitchFamily="2" charset="-122"/>
            </a:endParaRPr>
          </a:p>
          <a:p>
            <a:pPr indent="0">
              <a:lnSpc>
                <a:spcPct val="150000"/>
              </a:lnSpc>
              <a:buNone/>
            </a:pPr>
            <a:endParaRPr lang="en-US" altLang="zh-CN" sz="2400" b="1" kern="100" dirty="0">
              <a:solidFill>
                <a:srgbClr val="7030A0"/>
              </a:solidFill>
              <a:latin typeface="Times New Roman" panose="02020603050405020304" pitchFamily="18" charset="0"/>
              <a:ea typeface="宋体" panose="02010600030101010101" pitchFamily="2" charset="-122"/>
            </a:endParaRPr>
          </a:p>
          <a:p>
            <a:pPr indent="356870">
              <a:lnSpc>
                <a:spcPct val="150000"/>
              </a:lnSpc>
            </a:pPr>
            <a:endParaRPr lang="zh-CN" altLang="zh-CN" sz="1800" kern="100" dirty="0">
              <a:effectLst/>
              <a:latin typeface="Times New Roman" panose="02020603050405020304" pitchFamily="18" charset="0"/>
              <a:ea typeface="宋体" panose="02010600030101010101" pitchFamily="2" charset="-122"/>
            </a:endParaRPr>
          </a:p>
          <a:p>
            <a:pPr indent="356870">
              <a:lnSpc>
                <a:spcPct val="150000"/>
              </a:lnSpc>
            </a:pPr>
            <a:endParaRPr lang="zh-CN" altLang="zh-CN" sz="3200" b="1" kern="1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7" name="文本框 6"/>
          <p:cNvSpPr txBox="1"/>
          <p:nvPr/>
        </p:nvSpPr>
        <p:spPr>
          <a:xfrm>
            <a:off x="1880007" y="128322"/>
            <a:ext cx="10621671" cy="1077218"/>
          </a:xfrm>
          <a:prstGeom prst="rect">
            <a:avLst/>
          </a:prstGeom>
          <a:noFill/>
        </p:spPr>
        <p:txBody>
          <a:bodyPr wrap="square">
            <a:spAutoFit/>
          </a:bodyPr>
          <a:lstStyle/>
          <a:p>
            <a:r>
              <a:rPr lang="zh-CN" altLang="zh-CN" sz="3200" b="1" u="sng"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j-cs"/>
              </a:rPr>
              <a:t>《北京推进数据跨境流动试点制度创新</a:t>
            </a:r>
            <a:r>
              <a:rPr lang="zh-CN" altLang="en-US" sz="3200" b="1" u="sng"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j-cs"/>
              </a:rPr>
              <a:t>研究</a:t>
            </a:r>
            <a:r>
              <a:rPr lang="zh-CN" altLang="zh-CN" sz="3200" b="1" u="sng"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j-cs"/>
              </a:rPr>
              <a:t>》</a:t>
            </a:r>
            <a:br>
              <a:rPr lang="en-US" altLang="zh-CN" sz="3200" b="1" u="sng"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j-cs"/>
              </a:rPr>
            </a:br>
            <a:endParaRPr lang="zh-CN" altLang="en-US" sz="3200" b="1" u="sng"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j-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6316" y="855879"/>
            <a:ext cx="11999367" cy="5793638"/>
          </a:xfrm>
        </p:spPr>
        <p:txBody>
          <a:bodyPr>
            <a:normAutofit fontScale="92500" lnSpcReduction="20000"/>
          </a:bodyPr>
          <a:lstStyle/>
          <a:p>
            <a:pPr indent="0">
              <a:lnSpc>
                <a:spcPct val="150000"/>
              </a:lnSpc>
              <a:buNone/>
            </a:pPr>
            <a:r>
              <a:rPr lang="zh-CN" altLang="en-US" sz="2400" b="1" kern="100" dirty="0">
                <a:solidFill>
                  <a:srgbClr val="7030A0"/>
                </a:solidFill>
                <a:latin typeface="Times New Roman" panose="02020603050405020304" pitchFamily="18" charset="0"/>
                <a:ea typeface="宋体" panose="02010600030101010101" pitchFamily="2" charset="-122"/>
              </a:rPr>
              <a:t>（</a:t>
            </a:r>
            <a:r>
              <a:rPr lang="en-US" altLang="zh-CN" sz="2400" b="1" kern="100" dirty="0">
                <a:solidFill>
                  <a:srgbClr val="7030A0"/>
                </a:solidFill>
                <a:latin typeface="Times New Roman" panose="02020603050405020304" pitchFamily="18" charset="0"/>
                <a:ea typeface="宋体" panose="02010600030101010101" pitchFamily="2" charset="-122"/>
              </a:rPr>
              <a:t>4</a:t>
            </a:r>
            <a:r>
              <a:rPr lang="zh-CN" altLang="en-US" sz="2400" b="1" kern="100" dirty="0">
                <a:solidFill>
                  <a:srgbClr val="7030A0"/>
                </a:solidFill>
                <a:latin typeface="Times New Roman" panose="02020603050405020304" pitchFamily="18" charset="0"/>
                <a:ea typeface="宋体" panose="02010600030101010101" pitchFamily="2" charset="-122"/>
              </a:rPr>
              <a:t>）</a:t>
            </a:r>
            <a:r>
              <a:rPr lang="zh-CN" altLang="zh-CN" sz="2400" b="1" kern="100" dirty="0">
                <a:solidFill>
                  <a:srgbClr val="7030A0"/>
                </a:solidFill>
                <a:latin typeface="Times New Roman" panose="02020603050405020304" pitchFamily="18" charset="0"/>
                <a:ea typeface="宋体" panose="02010600030101010101" pitchFamily="2" charset="-122"/>
              </a:rPr>
              <a:t>通过调研</a:t>
            </a:r>
            <a:r>
              <a:rPr lang="zh-CN" altLang="en-US" sz="2400" b="1" kern="100" dirty="0">
                <a:solidFill>
                  <a:srgbClr val="7030A0"/>
                </a:solidFill>
                <a:latin typeface="Times New Roman" panose="02020603050405020304" pitchFamily="18" charset="0"/>
                <a:ea typeface="宋体" panose="02010600030101010101" pitchFamily="2" charset="-122"/>
              </a:rPr>
              <a:t>寻找理论和实践的契合点，找到“小的突破点”，</a:t>
            </a:r>
            <a:r>
              <a:rPr lang="zh-CN" altLang="zh-CN" sz="2400" b="1" kern="100" dirty="0">
                <a:solidFill>
                  <a:srgbClr val="7030A0"/>
                </a:solidFill>
                <a:latin typeface="Times New Roman" panose="02020603050405020304" pitchFamily="18" charset="0"/>
                <a:ea typeface="宋体" panose="02010600030101010101" pitchFamily="2" charset="-122"/>
              </a:rPr>
              <a:t>给出</a:t>
            </a:r>
            <a:r>
              <a:rPr lang="zh-CN" altLang="en-US" sz="2400" b="1" kern="100" dirty="0">
                <a:solidFill>
                  <a:srgbClr val="7030A0"/>
                </a:solidFill>
                <a:latin typeface="Times New Roman" panose="02020603050405020304" pitchFamily="18" charset="0"/>
                <a:ea typeface="宋体" panose="02010600030101010101" pitchFamily="2" charset="-122"/>
              </a:rPr>
              <a:t>具体</a:t>
            </a:r>
            <a:r>
              <a:rPr lang="zh-CN" altLang="zh-CN" sz="2400" b="1" kern="100" dirty="0">
                <a:solidFill>
                  <a:srgbClr val="7030A0"/>
                </a:solidFill>
                <a:latin typeface="Times New Roman" panose="02020603050405020304" pitchFamily="18" charset="0"/>
                <a:ea typeface="宋体" panose="02010600030101010101" pitchFamily="2" charset="-122"/>
              </a:rPr>
              <a:t>解决方案。</a:t>
            </a:r>
            <a:endParaRPr lang="en-US" altLang="zh-CN" sz="2400" b="1" kern="100" dirty="0">
              <a:solidFill>
                <a:srgbClr val="7030A0"/>
              </a:solidFill>
              <a:latin typeface="Times New Roman" panose="02020603050405020304" pitchFamily="18" charset="0"/>
              <a:ea typeface="宋体" panose="02010600030101010101" pitchFamily="2" charset="-122"/>
            </a:endParaRPr>
          </a:p>
          <a:p>
            <a:pPr indent="0">
              <a:lnSpc>
                <a:spcPct val="150000"/>
              </a:lnSpc>
              <a:buNone/>
            </a:pPr>
            <a:r>
              <a:rPr lang="zh-CN" altLang="en-US" sz="2400" b="1" kern="100" dirty="0">
                <a:solidFill>
                  <a:srgbClr val="7030A0"/>
                </a:solidFill>
                <a:latin typeface="Times New Roman" panose="02020603050405020304" pitchFamily="18" charset="0"/>
                <a:ea typeface="宋体" panose="02010600030101010101" pitchFamily="2" charset="-122"/>
              </a:rPr>
              <a:t>  </a:t>
            </a:r>
            <a:r>
              <a:rPr lang="zh-CN" altLang="en-US" sz="2400" b="1" kern="100" dirty="0">
                <a:solidFill>
                  <a:srgbClr val="C00000"/>
                </a:solidFill>
                <a:latin typeface="华文楷体" panose="02010600040101010101" pitchFamily="2" charset="-122"/>
                <a:ea typeface="华文楷体" panose="02010600040101010101" pitchFamily="2" charset="-122"/>
              </a:rPr>
              <a:t>（</a:t>
            </a:r>
            <a:r>
              <a:rPr lang="en-US" altLang="zh-CN" sz="2400" b="1" kern="100" dirty="0">
                <a:solidFill>
                  <a:srgbClr val="C00000"/>
                </a:solidFill>
                <a:latin typeface="华文楷体" panose="02010600040101010101" pitchFamily="2" charset="-122"/>
                <a:ea typeface="华文楷体" panose="02010600040101010101" pitchFamily="2" charset="-122"/>
              </a:rPr>
              <a:t>2</a:t>
            </a:r>
            <a:r>
              <a:rPr lang="zh-CN" altLang="en-US" sz="2400" b="1" kern="100" dirty="0">
                <a:solidFill>
                  <a:srgbClr val="C00000"/>
                </a:solidFill>
                <a:latin typeface="华文楷体" panose="02010600040101010101" pitchFamily="2" charset="-122"/>
                <a:ea typeface="华文楷体" panose="02010600040101010101" pitchFamily="2" charset="-122"/>
              </a:rPr>
              <a:t>）规模以上个人数据</a:t>
            </a:r>
            <a:r>
              <a:rPr lang="en-US" altLang="zh-CN" sz="2400" b="1" kern="100" dirty="0">
                <a:solidFill>
                  <a:srgbClr val="C00000"/>
                </a:solidFill>
                <a:latin typeface="华文楷体" panose="02010600040101010101" pitchFamily="2" charset="-122"/>
                <a:ea typeface="华文楷体" panose="02010600040101010101" pitchFamily="2" charset="-122"/>
              </a:rPr>
              <a:t>——</a:t>
            </a:r>
            <a:r>
              <a:rPr lang="zh-CN" altLang="en-US" sz="2400" b="1" kern="100" dirty="0">
                <a:solidFill>
                  <a:srgbClr val="C00000"/>
                </a:solidFill>
                <a:latin typeface="华文楷体" panose="02010600040101010101" pitchFamily="2" charset="-122"/>
                <a:ea typeface="华文楷体" panose="02010600040101010101" pitchFamily="2" charset="-122"/>
              </a:rPr>
              <a:t>出境安全评估：“门槛”问题</a:t>
            </a:r>
            <a:endParaRPr lang="en-US" altLang="zh-CN" sz="2400" b="1" kern="100" dirty="0">
              <a:solidFill>
                <a:srgbClr val="C00000"/>
              </a:solidFill>
              <a:latin typeface="华文楷体" panose="02010600040101010101" pitchFamily="2" charset="-122"/>
              <a:ea typeface="华文楷体" panose="02010600040101010101" pitchFamily="2" charset="-122"/>
            </a:endParaRPr>
          </a:p>
          <a:p>
            <a:pPr indent="0">
              <a:lnSpc>
                <a:spcPct val="150000"/>
              </a:lnSpc>
              <a:buNone/>
            </a:pPr>
            <a:r>
              <a:rPr lang="en-US" altLang="zh-CN" sz="2200" b="1" kern="100" dirty="0">
                <a:latin typeface="Calibri" panose="020F0502020204030204" charset="0"/>
                <a:ea typeface="楷体" panose="02010609060101010101" pitchFamily="49" charset="-122"/>
                <a:cs typeface="华文楷体" panose="02010600040101010101" pitchFamily="2" charset="-122"/>
              </a:rPr>
              <a:t>      </a:t>
            </a:r>
            <a:r>
              <a:rPr lang="zh-CN" altLang="en-US" sz="2200" b="1" kern="100" dirty="0">
                <a:latin typeface="Calibri" panose="020F0502020204030204" charset="0"/>
                <a:ea typeface="楷体" panose="02010609060101010101" pitchFamily="49" charset="-122"/>
                <a:cs typeface="华文楷体" panose="02010600040101010101" pitchFamily="2" charset="-122"/>
              </a:rPr>
              <a:t>问题：</a:t>
            </a:r>
            <a:endParaRPr lang="en-US" altLang="zh-CN" sz="2200" b="1" kern="100" dirty="0">
              <a:latin typeface="Calibri" panose="020F0502020204030204" charset="0"/>
              <a:ea typeface="楷体" panose="02010609060101010101" pitchFamily="49" charset="-122"/>
              <a:cs typeface="华文楷体" panose="02010600040101010101" pitchFamily="2" charset="-122"/>
            </a:endParaRPr>
          </a:p>
          <a:p>
            <a:pPr indent="0">
              <a:lnSpc>
                <a:spcPct val="150000"/>
              </a:lnSpc>
              <a:buNone/>
            </a:pPr>
            <a:r>
              <a:rPr lang="zh-CN" altLang="en-US" sz="2200" b="1" kern="100" dirty="0">
                <a:latin typeface="Calibri" panose="020F0502020204030204" charset="0"/>
                <a:ea typeface="楷体" panose="02010609060101010101" pitchFamily="49" charset="-122"/>
                <a:cs typeface="华文楷体" panose="02010600040101010101" pitchFamily="2" charset="-122"/>
                <a:sym typeface="Wingdings" panose="05000000000000000000" pitchFamily="2" charset="2"/>
              </a:rPr>
              <a:t>（</a:t>
            </a:r>
            <a:r>
              <a:rPr lang="en-US" altLang="zh-CN" sz="2200" b="1" kern="100" dirty="0">
                <a:latin typeface="Calibri" panose="020F0502020204030204" charset="0"/>
                <a:ea typeface="楷体" panose="02010609060101010101" pitchFamily="49" charset="-122"/>
                <a:cs typeface="华文楷体" panose="02010600040101010101" pitchFamily="2" charset="-122"/>
                <a:sym typeface="Wingdings" panose="05000000000000000000" pitchFamily="2" charset="2"/>
              </a:rPr>
              <a:t>1</a:t>
            </a:r>
            <a:r>
              <a:rPr lang="zh-CN" altLang="en-US" sz="2200" b="1" kern="100" dirty="0">
                <a:latin typeface="Calibri" panose="020F0502020204030204" charset="0"/>
                <a:ea typeface="楷体" panose="02010609060101010101" pitchFamily="49" charset="-122"/>
                <a:cs typeface="华文楷体" panose="02010600040101010101" pitchFamily="2" charset="-122"/>
                <a:sym typeface="Wingdings" panose="05000000000000000000" pitchFamily="2" charset="2"/>
              </a:rPr>
              <a:t>）</a:t>
            </a:r>
            <a:r>
              <a:rPr lang="zh-CN" altLang="zh-CN" sz="2200" b="1" kern="100" dirty="0">
                <a:effectLst/>
                <a:latin typeface="Calibri" panose="020F0502020204030204" charset="0"/>
                <a:ea typeface="楷体" panose="02010609060101010101" pitchFamily="49" charset="-122"/>
                <a:cs typeface="华文楷体" panose="02010600040101010101" pitchFamily="2" charset="-122"/>
              </a:rPr>
              <a:t>对于跨境电商行业而言，涉及“规模以上个人信息”</a:t>
            </a:r>
            <a:r>
              <a:rPr lang="zh-CN" altLang="en-US" sz="2200" b="1" kern="100" dirty="0">
                <a:effectLst/>
                <a:latin typeface="Calibri" panose="020F0502020204030204" charset="0"/>
                <a:ea typeface="楷体" panose="02010609060101010101" pitchFamily="49" charset="-122"/>
                <a:cs typeface="华文楷体" panose="02010600040101010101" pitchFamily="2" charset="-122"/>
              </a:rPr>
              <a:t>出境</a:t>
            </a:r>
            <a:r>
              <a:rPr lang="zh-CN" altLang="zh-CN" sz="2200" b="1" kern="100" dirty="0">
                <a:effectLst/>
                <a:latin typeface="Calibri" panose="020F0502020204030204" charset="0"/>
                <a:ea typeface="楷体" panose="02010609060101010101" pitchFamily="49" charset="-122"/>
                <a:cs typeface="华文楷体" panose="02010600040101010101" pitchFamily="2" charset="-122"/>
              </a:rPr>
              <a:t>，海量的数据传输十分容易触发数据出境安全评估申报要求，导致企业的合规压力巨大</a:t>
            </a:r>
            <a:r>
              <a:rPr lang="zh-CN" altLang="en-US" sz="2200" b="1" kern="100" dirty="0">
                <a:effectLst/>
                <a:latin typeface="Calibri" panose="020F0502020204030204" charset="0"/>
                <a:ea typeface="楷体" panose="02010609060101010101" pitchFamily="49" charset="-122"/>
                <a:cs typeface="华文楷体" panose="02010600040101010101" pitchFamily="2" charset="-122"/>
              </a:rPr>
              <a:t>。事实上，需要传输到境外的个人信息主要是卖方</a:t>
            </a:r>
            <a:r>
              <a:rPr lang="zh-CN" altLang="en-US" sz="2200" b="1" kern="100" dirty="0">
                <a:latin typeface="Calibri" panose="020F0502020204030204" charset="0"/>
                <a:ea typeface="楷体" panose="02010609060101010101" pitchFamily="49" charset="-122"/>
              </a:rPr>
              <a:t>的</a:t>
            </a:r>
            <a:r>
              <a:rPr lang="zh-CN" altLang="zh-CN" sz="2200" b="1" kern="100" dirty="0">
                <a:latin typeface="Calibri" panose="020F0502020204030204" charset="0"/>
                <a:ea typeface="楷体" panose="02010609060101010101" pitchFamily="49" charset="-122"/>
              </a:rPr>
              <a:t>如法人代表、企业联系人等</a:t>
            </a:r>
            <a:r>
              <a:rPr lang="zh-CN" altLang="en-US" sz="2200" b="1" kern="100" dirty="0">
                <a:latin typeface="Calibri" panose="020F0502020204030204" charset="0"/>
                <a:ea typeface="楷体" panose="02010609060101010101" pitchFamily="49" charset="-122"/>
              </a:rPr>
              <a:t>，这些信息的</a:t>
            </a:r>
            <a:r>
              <a:rPr lang="zh-CN" altLang="zh-CN" sz="2200" b="1" kern="100" dirty="0">
                <a:latin typeface="Calibri" panose="020F0502020204030204" charset="0"/>
                <a:ea typeface="楷体" panose="02010609060101010101" pitchFamily="49" charset="-122"/>
              </a:rPr>
              <a:t>个人信息或公开可查或敏感度低于一般自然人的个人信息。</a:t>
            </a:r>
            <a:r>
              <a:rPr lang="zh-CN" altLang="en-US" sz="2200" b="1" kern="100" dirty="0">
                <a:solidFill>
                  <a:srgbClr val="0070C0"/>
                </a:solidFill>
                <a:latin typeface="Calibri" panose="020F0502020204030204" charset="0"/>
                <a:ea typeface="楷体" panose="02010609060101010101" pitchFamily="49" charset="-122"/>
              </a:rPr>
              <a:t>（建议：</a:t>
            </a:r>
            <a:r>
              <a:rPr lang="en-US" altLang="zh-CN" sz="2200" b="1" kern="100" dirty="0">
                <a:solidFill>
                  <a:srgbClr val="0070C0"/>
                </a:solidFill>
                <a:latin typeface="Calibri" panose="020F0502020204030204" charset="0"/>
                <a:ea typeface="楷体" panose="02010609060101010101" pitchFamily="49" charset="-122"/>
              </a:rPr>
              <a:t>100</a:t>
            </a:r>
            <a:r>
              <a:rPr lang="zh-CN" altLang="en-US" sz="2200" b="1" kern="100" dirty="0">
                <a:solidFill>
                  <a:srgbClr val="0070C0"/>
                </a:solidFill>
                <a:latin typeface="Calibri" panose="020F0502020204030204" charset="0"/>
                <a:ea typeface="楷体" panose="02010609060101010101" pitchFamily="49" charset="-122"/>
              </a:rPr>
              <a:t>万，</a:t>
            </a:r>
            <a:r>
              <a:rPr lang="en-US" altLang="zh-CN" sz="2200" b="1" kern="100" dirty="0">
                <a:solidFill>
                  <a:srgbClr val="0070C0"/>
                </a:solidFill>
                <a:latin typeface="Calibri" panose="020F0502020204030204" charset="0"/>
                <a:ea typeface="楷体" panose="02010609060101010101" pitchFamily="49" charset="-122"/>
              </a:rPr>
              <a:t>10</a:t>
            </a:r>
            <a:r>
              <a:rPr lang="zh-CN" altLang="en-US" sz="2200" b="1" kern="100" dirty="0">
                <a:solidFill>
                  <a:srgbClr val="0070C0"/>
                </a:solidFill>
                <a:latin typeface="Calibri" panose="020F0502020204030204" charset="0"/>
                <a:ea typeface="楷体" panose="02010609060101010101" pitchFamily="49" charset="-122"/>
              </a:rPr>
              <a:t>万，</a:t>
            </a:r>
            <a:r>
              <a:rPr lang="en-US" altLang="zh-CN" sz="2200" b="1" kern="100" dirty="0">
                <a:solidFill>
                  <a:srgbClr val="0070C0"/>
                </a:solidFill>
                <a:latin typeface="Calibri" panose="020F0502020204030204" charset="0"/>
                <a:ea typeface="楷体" panose="02010609060101010101" pitchFamily="49" charset="-122"/>
              </a:rPr>
              <a:t>1</a:t>
            </a:r>
            <a:r>
              <a:rPr lang="zh-CN" altLang="en-US" sz="2200" b="1" kern="100" dirty="0">
                <a:solidFill>
                  <a:srgbClr val="0070C0"/>
                </a:solidFill>
                <a:latin typeface="Calibri" panose="020F0502020204030204" charset="0"/>
                <a:ea typeface="楷体" panose="02010609060101010101" pitchFamily="49" charset="-122"/>
              </a:rPr>
              <a:t>万的门槛本身提升）</a:t>
            </a:r>
            <a:r>
              <a:rPr lang="zh-CN" altLang="zh-CN" sz="2200" b="1" kern="100" dirty="0">
                <a:latin typeface="Calibri" panose="020F0502020204030204" charset="0"/>
                <a:ea typeface="楷体" panose="02010609060101010101" pitchFamily="49" charset="-122"/>
                <a:cs typeface="华文楷体" panose="02010600040101010101" pitchFamily="2" charset="-122"/>
              </a:rPr>
              <a:t>；</a:t>
            </a:r>
            <a:endParaRPr lang="en-US" altLang="zh-CN" sz="2200" b="1" kern="100" dirty="0">
              <a:latin typeface="Calibri" panose="020F0502020204030204" charset="0"/>
              <a:ea typeface="楷体" panose="02010609060101010101" pitchFamily="49" charset="-122"/>
              <a:cs typeface="华文楷体" panose="02010600040101010101" pitchFamily="2" charset="-122"/>
            </a:endParaRPr>
          </a:p>
          <a:p>
            <a:pPr indent="0">
              <a:lnSpc>
                <a:spcPct val="150000"/>
              </a:lnSpc>
              <a:buNone/>
            </a:pPr>
            <a:r>
              <a:rPr lang="zh-CN" altLang="zh-CN" sz="2200" b="1" kern="100" dirty="0">
                <a:latin typeface="Calibri" panose="020F0502020204030204" charset="0"/>
                <a:ea typeface="楷体" panose="02010609060101010101" pitchFamily="49" charset="-122"/>
                <a:cs typeface="华文楷体" panose="02010600040101010101" pitchFamily="2" charset="-122"/>
              </a:rPr>
              <a:t>（</a:t>
            </a:r>
            <a:r>
              <a:rPr lang="en-US" altLang="zh-CN" sz="2200" b="1" kern="100" dirty="0">
                <a:latin typeface="Calibri" panose="020F0502020204030204" charset="0"/>
                <a:ea typeface="楷体" panose="02010609060101010101" pitchFamily="49" charset="-122"/>
                <a:cs typeface="华文楷体" panose="02010600040101010101" pitchFamily="2" charset="-122"/>
              </a:rPr>
              <a:t>2</a:t>
            </a:r>
            <a:r>
              <a:rPr lang="zh-CN" altLang="zh-CN" sz="2200" b="1" kern="100" dirty="0">
                <a:latin typeface="Calibri" panose="020F0502020204030204" charset="0"/>
                <a:ea typeface="楷体" panose="02010609060101010101" pitchFamily="49" charset="-122"/>
                <a:cs typeface="华文楷体" panose="02010600040101010101" pitchFamily="2" charset="-122"/>
              </a:rPr>
              <a:t>）对于在华境内较大的外资企业而言，</a:t>
            </a:r>
            <a:r>
              <a:rPr lang="zh-CN" altLang="zh-CN" sz="2200" b="1" u="sng" kern="100" dirty="0">
                <a:latin typeface="Calibri" panose="020F0502020204030204" charset="0"/>
                <a:ea typeface="楷体" panose="02010609060101010101" pitchFamily="49" charset="-122"/>
                <a:cs typeface="华文楷体" panose="02010600040101010101" pitchFamily="2" charset="-122"/>
              </a:rPr>
              <a:t>其对中国员工的统一管理即可能触发</a:t>
            </a:r>
            <a:r>
              <a:rPr lang="en-US" altLang="zh-CN" sz="2200" b="1" u="sng" kern="100" dirty="0">
                <a:latin typeface="Calibri" panose="020F0502020204030204" charset="0"/>
                <a:ea typeface="楷体" panose="02010609060101010101" pitchFamily="49" charset="-122"/>
                <a:cs typeface="华文楷体" panose="02010600040101010101" pitchFamily="2" charset="-122"/>
              </a:rPr>
              <a:t>1</a:t>
            </a:r>
            <a:r>
              <a:rPr lang="zh-CN" altLang="zh-CN" sz="2200" b="1" u="sng" kern="100" dirty="0">
                <a:latin typeface="Calibri" panose="020F0502020204030204" charset="0"/>
                <a:ea typeface="楷体" panose="02010609060101010101" pitchFamily="49" charset="-122"/>
                <a:cs typeface="华文楷体" panose="02010600040101010101" pitchFamily="2" charset="-122"/>
              </a:rPr>
              <a:t>万人敏感个人信息出境，</a:t>
            </a:r>
            <a:r>
              <a:rPr lang="zh-CN" altLang="zh-CN" sz="2200" b="1" kern="100" dirty="0">
                <a:latin typeface="Calibri" panose="020F0502020204030204" charset="0"/>
                <a:ea typeface="楷体" panose="02010609060101010101" pitchFamily="49" charset="-122"/>
                <a:cs typeface="华文楷体" panose="02010600040101010101" pitchFamily="2" charset="-122"/>
              </a:rPr>
              <a:t>从而导致大量的外国企业在不存在大量业务数据跨境传输的情况下，也需要进行安全评估申报。</a:t>
            </a:r>
            <a:r>
              <a:rPr lang="zh-CN" altLang="en-US" sz="2200" b="1" kern="100" dirty="0">
                <a:solidFill>
                  <a:srgbClr val="0070C0"/>
                </a:solidFill>
                <a:latin typeface="Calibri" panose="020F0502020204030204" charset="0"/>
                <a:ea typeface="楷体" panose="02010609060101010101" pitchFamily="49" charset="-122"/>
              </a:rPr>
              <a:t>（建议：公司内部管理所需的数据出境 与 开展业务所需的数据出境区别对待</a:t>
            </a:r>
            <a:r>
              <a:rPr lang="en-US" altLang="zh-CN" sz="2200" b="1" kern="100" dirty="0">
                <a:solidFill>
                  <a:srgbClr val="0070C0"/>
                </a:solidFill>
                <a:latin typeface="Calibri" panose="020F0502020204030204" charset="0"/>
                <a:ea typeface="楷体" panose="02010609060101010101" pitchFamily="49" charset="-122"/>
              </a:rPr>
              <a:t>,</a:t>
            </a:r>
            <a:r>
              <a:rPr lang="zh-CN" altLang="en-US" sz="2200" b="1" kern="100" dirty="0">
                <a:solidFill>
                  <a:srgbClr val="0070C0"/>
                </a:solidFill>
                <a:latin typeface="Calibri" panose="020F0502020204030204" charset="0"/>
                <a:ea typeface="楷体" panose="02010609060101010101" pitchFamily="49" charset="-122"/>
              </a:rPr>
              <a:t>有约束力的公司规则</a:t>
            </a:r>
            <a:r>
              <a:rPr lang="en-US" altLang="zh-CN" sz="2200" b="1" kern="100" dirty="0">
                <a:solidFill>
                  <a:srgbClr val="0070C0"/>
                </a:solidFill>
                <a:latin typeface="Calibri" panose="020F0502020204030204" charset="0"/>
                <a:ea typeface="楷体" panose="02010609060101010101" pitchFamily="49" charset="-122"/>
              </a:rPr>
              <a:t>BCRs?</a:t>
            </a:r>
          </a:p>
          <a:p>
            <a:pPr indent="0">
              <a:lnSpc>
                <a:spcPct val="150000"/>
              </a:lnSpc>
              <a:buNone/>
            </a:pPr>
            <a:r>
              <a:rPr lang="zh-CN" altLang="en-US" sz="2200" b="1" kern="100" dirty="0">
                <a:latin typeface="Calibri" panose="020F0502020204030204" charset="0"/>
                <a:ea typeface="楷体" panose="02010609060101010101" pitchFamily="49" charset="-122"/>
                <a:cs typeface="华文楷体" panose="02010600040101010101" pitchFamily="2" charset="-122"/>
              </a:rPr>
              <a:t>（</a:t>
            </a:r>
            <a:r>
              <a:rPr lang="en-US" altLang="zh-CN" sz="2200" b="1" kern="100" dirty="0">
                <a:latin typeface="Calibri" panose="020F0502020204030204" charset="0"/>
                <a:ea typeface="楷体" panose="02010609060101010101" pitchFamily="49" charset="-122"/>
                <a:cs typeface="华文楷体" panose="02010600040101010101" pitchFamily="2" charset="-122"/>
              </a:rPr>
              <a:t>3</a:t>
            </a:r>
            <a:r>
              <a:rPr lang="zh-CN" altLang="en-US" sz="2200" b="1" kern="100" dirty="0">
                <a:latin typeface="Calibri" panose="020F0502020204030204" charset="0"/>
                <a:ea typeface="楷体" panose="02010609060101010101" pitchFamily="49" charset="-122"/>
                <a:cs typeface="华文楷体" panose="02010600040101010101" pitchFamily="2" charset="-122"/>
              </a:rPr>
              <a:t>）</a:t>
            </a:r>
            <a:r>
              <a:rPr lang="zh-CN" altLang="zh-CN" sz="2200" b="1" kern="100" dirty="0">
                <a:latin typeface="Calibri" panose="020F0502020204030204" charset="0"/>
                <a:ea typeface="楷体" panose="02010609060101010101" pitchFamily="49" charset="-122"/>
                <a:cs typeface="华文楷体" panose="02010600040101010101" pitchFamily="2" charset="-122"/>
              </a:rPr>
              <a:t>出境的数据只要是重要数据均需要申报，那么是否对外传输一条重要数据也要进行安全评估申报</a:t>
            </a:r>
            <a:r>
              <a:rPr lang="zh-CN" altLang="en-US" sz="2200" b="1" kern="100" dirty="0">
                <a:latin typeface="Calibri" panose="020F0502020204030204" charset="0"/>
                <a:ea typeface="楷体" panose="02010609060101010101" pitchFamily="49" charset="-122"/>
                <a:cs typeface="华文楷体" panose="02010600040101010101" pitchFamily="2" charset="-122"/>
              </a:rPr>
              <a:t>。（</a:t>
            </a:r>
            <a:r>
              <a:rPr lang="zh-CN" altLang="en-US" sz="2200" b="1" kern="100" dirty="0">
                <a:solidFill>
                  <a:srgbClr val="0070C0"/>
                </a:solidFill>
                <a:latin typeface="Calibri" panose="020F0502020204030204" charset="0"/>
                <a:ea typeface="楷体" panose="02010609060101010101" pitchFamily="49" charset="-122"/>
              </a:rPr>
              <a:t>建议：是否能为重要数据出境设置门槛</a:t>
            </a:r>
            <a:r>
              <a:rPr lang="en-US" altLang="zh-CN" sz="2200" b="1" kern="100" dirty="0">
                <a:solidFill>
                  <a:srgbClr val="0070C0"/>
                </a:solidFill>
                <a:latin typeface="Calibri" panose="020F0502020204030204" charset="0"/>
                <a:ea typeface="楷体" panose="02010609060101010101" pitchFamily="49" charset="-122"/>
              </a:rPr>
              <a:t>/</a:t>
            </a:r>
            <a:r>
              <a:rPr lang="zh-CN" altLang="en-US" sz="2200" b="1" kern="100" dirty="0">
                <a:solidFill>
                  <a:srgbClr val="0070C0"/>
                </a:solidFill>
                <a:latin typeface="Calibri" panose="020F0502020204030204" charset="0"/>
                <a:ea typeface="楷体" panose="02010609060101010101" pitchFamily="49" charset="-122"/>
              </a:rPr>
              <a:t>条件？</a:t>
            </a:r>
            <a:r>
              <a:rPr lang="zh-CN" altLang="en-US" sz="2200" b="1" kern="100" dirty="0">
                <a:solidFill>
                  <a:srgbClr val="0070C0"/>
                </a:solidFill>
                <a:latin typeface="Calibri" panose="020F0502020204030204" charset="0"/>
                <a:ea typeface="楷体" panose="02010609060101010101" pitchFamily="49" charset="-122"/>
                <a:cs typeface="华文楷体" panose="02010600040101010101" pitchFamily="2" charset="-122"/>
              </a:rPr>
              <a:t>）</a:t>
            </a:r>
            <a:r>
              <a:rPr lang="zh-CN" altLang="zh-CN" sz="2200" b="1" kern="100" dirty="0">
                <a:latin typeface="Calibri" panose="020F0502020204030204" charset="0"/>
                <a:ea typeface="楷体" panose="02010609060101010101" pitchFamily="49" charset="-122"/>
                <a:cs typeface="华文楷体" panose="02010600040101010101" pitchFamily="2" charset="-122"/>
              </a:rPr>
              <a:t>；</a:t>
            </a:r>
            <a:endParaRPr lang="en-US" altLang="zh-CN" sz="2200" b="1" kern="100" dirty="0">
              <a:latin typeface="Calibri" panose="020F0502020204030204" charset="0"/>
              <a:ea typeface="楷体" panose="02010609060101010101" pitchFamily="49" charset="-122"/>
              <a:cs typeface="华文楷体" panose="02010600040101010101" pitchFamily="2" charset="-122"/>
            </a:endParaRPr>
          </a:p>
          <a:p>
            <a:pPr indent="0">
              <a:lnSpc>
                <a:spcPct val="150000"/>
              </a:lnSpc>
              <a:buNone/>
            </a:pPr>
            <a:endParaRPr lang="en-US" altLang="zh-CN" sz="2400" b="1" kern="100" dirty="0">
              <a:solidFill>
                <a:srgbClr val="7030A0"/>
              </a:solidFill>
              <a:latin typeface="Times New Roman" panose="02020603050405020304" pitchFamily="18" charset="0"/>
              <a:ea typeface="宋体" panose="02010600030101010101" pitchFamily="2" charset="-122"/>
            </a:endParaRPr>
          </a:p>
          <a:p>
            <a:pPr indent="0">
              <a:lnSpc>
                <a:spcPct val="150000"/>
              </a:lnSpc>
              <a:buNone/>
            </a:pPr>
            <a:endParaRPr lang="en-US" altLang="zh-CN" sz="2400" b="1" kern="100" dirty="0">
              <a:solidFill>
                <a:srgbClr val="7030A0"/>
              </a:solidFill>
              <a:latin typeface="Times New Roman" panose="02020603050405020304" pitchFamily="18" charset="0"/>
              <a:ea typeface="宋体" panose="02010600030101010101" pitchFamily="2" charset="-122"/>
            </a:endParaRPr>
          </a:p>
          <a:p>
            <a:pPr indent="0">
              <a:lnSpc>
                <a:spcPct val="150000"/>
              </a:lnSpc>
              <a:buNone/>
            </a:pPr>
            <a:endParaRPr lang="en-US" altLang="zh-CN" sz="2400" b="1" kern="100" dirty="0">
              <a:solidFill>
                <a:srgbClr val="7030A0"/>
              </a:solidFill>
              <a:latin typeface="Times New Roman" panose="02020603050405020304" pitchFamily="18" charset="0"/>
              <a:ea typeface="宋体" panose="02010600030101010101" pitchFamily="2" charset="-122"/>
            </a:endParaRPr>
          </a:p>
          <a:p>
            <a:pPr indent="356870">
              <a:lnSpc>
                <a:spcPct val="150000"/>
              </a:lnSpc>
            </a:pPr>
            <a:endParaRPr lang="zh-CN" altLang="zh-CN" sz="1800" kern="100" dirty="0">
              <a:effectLst/>
              <a:latin typeface="Times New Roman" panose="02020603050405020304" pitchFamily="18" charset="0"/>
              <a:ea typeface="宋体" panose="02010600030101010101" pitchFamily="2" charset="-122"/>
            </a:endParaRPr>
          </a:p>
          <a:p>
            <a:pPr indent="356870">
              <a:lnSpc>
                <a:spcPct val="150000"/>
              </a:lnSpc>
            </a:pPr>
            <a:endParaRPr lang="zh-CN" altLang="zh-CN" sz="3200" b="1" kern="1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7" name="文本框 6"/>
          <p:cNvSpPr txBox="1"/>
          <p:nvPr/>
        </p:nvSpPr>
        <p:spPr>
          <a:xfrm>
            <a:off x="1880007" y="128322"/>
            <a:ext cx="10621671" cy="1077218"/>
          </a:xfrm>
          <a:prstGeom prst="rect">
            <a:avLst/>
          </a:prstGeom>
          <a:noFill/>
        </p:spPr>
        <p:txBody>
          <a:bodyPr wrap="square">
            <a:spAutoFit/>
          </a:bodyPr>
          <a:lstStyle/>
          <a:p>
            <a:r>
              <a:rPr lang="zh-CN" altLang="zh-CN" sz="3200" b="1" u="sng"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j-cs"/>
              </a:rPr>
              <a:t>《推进数据跨境流动试点制度创新</a:t>
            </a:r>
            <a:r>
              <a:rPr lang="zh-CN" altLang="en-US" sz="3200" b="1" u="sng"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j-cs"/>
              </a:rPr>
              <a:t>研究</a:t>
            </a:r>
            <a:r>
              <a:rPr lang="zh-CN" altLang="zh-CN" sz="3200" b="1" u="sng"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j-cs"/>
              </a:rPr>
              <a:t>》</a:t>
            </a:r>
            <a:br>
              <a:rPr lang="en-US" altLang="zh-CN" sz="3200" b="1" u="sng"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j-cs"/>
              </a:rPr>
            </a:br>
            <a:endParaRPr lang="zh-CN" altLang="en-US" sz="3200" b="1" u="sng"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j-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99923"/>
            <a:ext cx="10515600" cy="625133"/>
          </a:xfrm>
        </p:spPr>
        <p:txBody>
          <a:bodyPr>
            <a:normAutofit fontScale="90000"/>
          </a:bodyPr>
          <a:lstStyle/>
          <a:p>
            <a:r>
              <a:rPr lang="zh-CN" altLang="en-US" sz="4400" b="1" dirty="0">
                <a:solidFill>
                  <a:srgbClr val="FF0000"/>
                </a:solidFill>
                <a:latin typeface="楷体" panose="02010609060101010101" pitchFamily="49" charset="-122"/>
                <a:ea typeface="楷体" panose="02010609060101010101" pitchFamily="49" charset="-122"/>
              </a:rPr>
              <a:t> </a:t>
            </a:r>
            <a:r>
              <a:rPr lang="zh-CN" altLang="zh-CN" sz="4400" b="1" u="sng"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《北京推进数据跨境流动试点制度创新</a:t>
            </a:r>
            <a:r>
              <a:rPr lang="zh-CN" altLang="en-US" sz="4400" b="1" u="sng"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研究</a:t>
            </a:r>
            <a:r>
              <a:rPr lang="zh-CN" altLang="zh-CN" sz="4400" b="1" u="sng"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br>
              <a:rPr lang="en-US" altLang="zh-CN" sz="4400" b="1" dirty="0">
                <a:solidFill>
                  <a:srgbClr val="FF0000"/>
                </a:solidFill>
                <a:latin typeface="楷体" panose="02010609060101010101" pitchFamily="49" charset="-122"/>
                <a:ea typeface="楷体" panose="02010609060101010101" pitchFamily="49" charset="-122"/>
              </a:rPr>
            </a:br>
            <a:endParaRPr lang="zh-CN" altLang="en-US" dirty="0"/>
          </a:p>
        </p:txBody>
      </p:sp>
      <p:sp>
        <p:nvSpPr>
          <p:cNvPr id="3" name="内容占位符 2"/>
          <p:cNvSpPr>
            <a:spLocks noGrp="1"/>
          </p:cNvSpPr>
          <p:nvPr>
            <p:ph idx="1"/>
          </p:nvPr>
        </p:nvSpPr>
        <p:spPr>
          <a:xfrm>
            <a:off x="264566" y="925056"/>
            <a:ext cx="11871351" cy="6232550"/>
          </a:xfrm>
        </p:spPr>
        <p:txBody>
          <a:bodyPr>
            <a:normAutofit fontScale="85000" lnSpcReduction="20000"/>
          </a:bodyPr>
          <a:lstStyle/>
          <a:p>
            <a:pPr indent="0">
              <a:lnSpc>
                <a:spcPct val="150000"/>
              </a:lnSpc>
              <a:buNone/>
            </a:pPr>
            <a:r>
              <a:rPr lang="en-US" altLang="zh-CN" sz="3000" b="1" kern="100" dirty="0">
                <a:solidFill>
                  <a:srgbClr val="7030A0"/>
                </a:solidFill>
                <a:latin typeface="楷体" panose="02010609060101010101" pitchFamily="49" charset="-122"/>
                <a:ea typeface="楷体" panose="02010609060101010101" pitchFamily="49" charset="-122"/>
              </a:rPr>
              <a:t>A</a:t>
            </a:r>
            <a:r>
              <a:rPr lang="zh-CN" altLang="en-US" sz="3000" b="1" kern="100" dirty="0">
                <a:solidFill>
                  <a:srgbClr val="7030A0"/>
                </a:solidFill>
                <a:latin typeface="楷体" panose="02010609060101010101" pitchFamily="49" charset="-122"/>
                <a:ea typeface="楷体" panose="02010609060101010101" pitchFamily="49" charset="-122"/>
              </a:rPr>
              <a:t>。</a:t>
            </a:r>
            <a:r>
              <a:rPr lang="zh-CN" altLang="en-US" sz="3000" b="1" kern="100" dirty="0">
                <a:highlight>
                  <a:srgbClr val="FFFF00"/>
                </a:highlight>
                <a:latin typeface="楷体" panose="02010609060101010101" pitchFamily="49" charset="-122"/>
                <a:ea typeface="楷体" panose="02010609060101010101" pitchFamily="49" charset="-122"/>
              </a:rPr>
              <a:t>重要数据、</a:t>
            </a:r>
            <a:r>
              <a:rPr lang="en-US" altLang="zh-CN" sz="3000" b="1" kern="100" dirty="0">
                <a:highlight>
                  <a:srgbClr val="FFFF00"/>
                </a:highlight>
                <a:latin typeface="楷体" panose="02010609060101010101" pitchFamily="49" charset="-122"/>
                <a:ea typeface="楷体" panose="02010609060101010101" pitchFamily="49" charset="-122"/>
              </a:rPr>
              <a:t>CIIO</a:t>
            </a:r>
            <a:r>
              <a:rPr lang="en-US" altLang="zh-CN" sz="3000" b="1" kern="100" dirty="0">
                <a:latin typeface="楷体" panose="02010609060101010101" pitchFamily="49" charset="-122"/>
                <a:ea typeface="楷体" panose="02010609060101010101" pitchFamily="49" charset="-122"/>
              </a:rPr>
              <a:t>——</a:t>
            </a:r>
            <a:r>
              <a:rPr lang="zh-CN" altLang="en-US" sz="3000" b="1" kern="100" dirty="0">
                <a:latin typeface="楷体" panose="02010609060101010101" pitchFamily="49" charset="-122"/>
                <a:ea typeface="楷体" panose="02010609060101010101" pitchFamily="49" charset="-122"/>
              </a:rPr>
              <a:t>安全评估 （关键概念“重要数据”“关基”界定问题）（行业或领域选择？）（安全评估报告）（</a:t>
            </a:r>
            <a:r>
              <a:rPr lang="en-US" altLang="zh-CN" sz="3000" b="1" kern="100" dirty="0">
                <a:latin typeface="楷体" panose="02010609060101010101" pitchFamily="49" charset="-122"/>
                <a:ea typeface="楷体" panose="02010609060101010101" pitchFamily="49" charset="-122"/>
              </a:rPr>
              <a:t>2</a:t>
            </a:r>
            <a:r>
              <a:rPr lang="zh-CN" altLang="en-US" sz="3000" b="1" kern="100" dirty="0">
                <a:latin typeface="楷体" panose="02010609060101010101" pitchFamily="49" charset="-122"/>
                <a:ea typeface="楷体" panose="02010609060101010101" pitchFamily="49" charset="-122"/>
              </a:rPr>
              <a:t>年：时效）</a:t>
            </a:r>
            <a:endParaRPr lang="en-US" altLang="zh-CN" sz="3000" b="1" kern="100" dirty="0">
              <a:latin typeface="楷体" panose="02010609060101010101" pitchFamily="49" charset="-122"/>
              <a:ea typeface="楷体" panose="02010609060101010101" pitchFamily="49" charset="-122"/>
            </a:endParaRPr>
          </a:p>
          <a:p>
            <a:pPr indent="0">
              <a:lnSpc>
                <a:spcPct val="150000"/>
              </a:lnSpc>
              <a:buNone/>
            </a:pPr>
            <a:r>
              <a:rPr lang="en-US" altLang="zh-CN" sz="3000" b="1" kern="100" dirty="0">
                <a:latin typeface="楷体" panose="02010609060101010101" pitchFamily="49" charset="-122"/>
                <a:ea typeface="楷体" panose="02010609060101010101" pitchFamily="49" charset="-122"/>
              </a:rPr>
              <a:t>B</a:t>
            </a:r>
            <a:r>
              <a:rPr lang="zh-CN" altLang="en-US" sz="3000" b="1" kern="100" dirty="0">
                <a:latin typeface="楷体" panose="02010609060101010101" pitchFamily="49" charset="-122"/>
                <a:ea typeface="楷体" panose="02010609060101010101" pitchFamily="49" charset="-122"/>
              </a:rPr>
              <a:t>。</a:t>
            </a:r>
            <a:r>
              <a:rPr lang="zh-CN" altLang="en-US" sz="3000" b="1" kern="100" dirty="0">
                <a:highlight>
                  <a:srgbClr val="FFFF00"/>
                </a:highlight>
                <a:latin typeface="楷体" panose="02010609060101010101" pitchFamily="49" charset="-122"/>
                <a:ea typeface="楷体" panose="02010609060101010101" pitchFamily="49" charset="-122"/>
              </a:rPr>
              <a:t>规模以上的个人数据</a:t>
            </a:r>
            <a:r>
              <a:rPr lang="en-US" altLang="zh-CN" sz="3000" b="1" kern="100" dirty="0">
                <a:latin typeface="楷体" panose="02010609060101010101" pitchFamily="49" charset="-122"/>
                <a:ea typeface="楷体" panose="02010609060101010101" pitchFamily="49" charset="-122"/>
              </a:rPr>
              <a:t>——</a:t>
            </a:r>
            <a:r>
              <a:rPr lang="zh-CN" altLang="en-US" sz="3000" b="1" kern="100" dirty="0">
                <a:latin typeface="楷体" panose="02010609060101010101" pitchFamily="49" charset="-122"/>
                <a:ea typeface="楷体" panose="02010609060101010101" pitchFamily="49" charset="-122"/>
              </a:rPr>
              <a:t>安全评估 （</a:t>
            </a:r>
            <a:r>
              <a:rPr lang="en-US" altLang="zh-CN" sz="3000" b="1" kern="100" dirty="0">
                <a:latin typeface="楷体" panose="02010609060101010101" pitchFamily="49" charset="-122"/>
                <a:ea typeface="楷体" panose="02010609060101010101" pitchFamily="49" charset="-122"/>
              </a:rPr>
              <a:t>100</a:t>
            </a:r>
            <a:r>
              <a:rPr lang="zh-CN" altLang="en-US" sz="3000" b="1" kern="100" dirty="0">
                <a:latin typeface="楷体" panose="02010609060101010101" pitchFamily="49" charset="-122"/>
                <a:ea typeface="楷体" panose="02010609060101010101" pitchFamily="49" charset="-122"/>
              </a:rPr>
              <a:t>万，</a:t>
            </a:r>
            <a:r>
              <a:rPr lang="en-US" altLang="zh-CN" sz="3000" b="1" kern="100" dirty="0">
                <a:latin typeface="楷体" panose="02010609060101010101" pitchFamily="49" charset="-122"/>
                <a:ea typeface="楷体" panose="02010609060101010101" pitchFamily="49" charset="-122"/>
              </a:rPr>
              <a:t>10</a:t>
            </a:r>
            <a:r>
              <a:rPr lang="zh-CN" altLang="en-US" sz="3000" b="1" kern="100" dirty="0">
                <a:latin typeface="楷体" panose="02010609060101010101" pitchFamily="49" charset="-122"/>
                <a:ea typeface="楷体" panose="02010609060101010101" pitchFamily="49" charset="-122"/>
              </a:rPr>
              <a:t>万，</a:t>
            </a:r>
            <a:r>
              <a:rPr lang="en-US" altLang="zh-CN" sz="3000" b="1" kern="100" dirty="0">
                <a:latin typeface="楷体" panose="02010609060101010101" pitchFamily="49" charset="-122"/>
                <a:ea typeface="楷体" panose="02010609060101010101" pitchFamily="49" charset="-122"/>
              </a:rPr>
              <a:t>1</a:t>
            </a:r>
            <a:r>
              <a:rPr lang="zh-CN" altLang="en-US" sz="3000" b="1" kern="100" dirty="0">
                <a:latin typeface="楷体" panose="02010609060101010101" pitchFamily="49" charset="-122"/>
                <a:ea typeface="楷体" panose="02010609060101010101" pitchFamily="49" charset="-122"/>
              </a:rPr>
              <a:t>万，门槛的合理性？）（时效）</a:t>
            </a:r>
            <a:endParaRPr lang="en-US" altLang="zh-CN" sz="3000" b="1" kern="100" dirty="0">
              <a:latin typeface="楷体" panose="02010609060101010101" pitchFamily="49" charset="-122"/>
              <a:ea typeface="楷体" panose="02010609060101010101" pitchFamily="49" charset="-122"/>
            </a:endParaRPr>
          </a:p>
          <a:p>
            <a:pPr indent="0">
              <a:lnSpc>
                <a:spcPct val="150000"/>
              </a:lnSpc>
              <a:buNone/>
            </a:pPr>
            <a:r>
              <a:rPr lang="en-US" altLang="zh-CN" sz="3000" b="1" kern="100" dirty="0">
                <a:latin typeface="楷体" panose="02010609060101010101" pitchFamily="49" charset="-122"/>
                <a:ea typeface="楷体" panose="02010609060101010101" pitchFamily="49" charset="-122"/>
              </a:rPr>
              <a:t>C</a:t>
            </a:r>
            <a:r>
              <a:rPr lang="zh-CN" altLang="en-US" sz="3000" b="1" kern="100" dirty="0">
                <a:latin typeface="楷体" panose="02010609060101010101" pitchFamily="49" charset="-122"/>
                <a:ea typeface="楷体" panose="02010609060101010101" pitchFamily="49" charset="-122"/>
              </a:rPr>
              <a:t>。</a:t>
            </a:r>
            <a:r>
              <a:rPr lang="zh-CN" altLang="en-US" sz="3000" b="1" kern="100" dirty="0">
                <a:highlight>
                  <a:srgbClr val="FFFF00"/>
                </a:highlight>
                <a:latin typeface="楷体" panose="02010609060101010101" pitchFamily="49" charset="-122"/>
                <a:ea typeface="楷体" panose="02010609060101010101" pitchFamily="49" charset="-122"/>
              </a:rPr>
              <a:t>规模以下个人数据</a:t>
            </a:r>
            <a:r>
              <a:rPr lang="en-US" altLang="zh-CN" sz="3000" b="1" kern="100" dirty="0">
                <a:latin typeface="楷体" panose="02010609060101010101" pitchFamily="49" charset="-122"/>
                <a:ea typeface="楷体" panose="02010609060101010101" pitchFamily="49" charset="-122"/>
              </a:rPr>
              <a:t>——</a:t>
            </a:r>
            <a:r>
              <a:rPr lang="zh-CN" altLang="en-US" sz="3000" b="1" kern="100" dirty="0">
                <a:latin typeface="楷体" panose="02010609060101010101" pitchFamily="49" charset="-122"/>
                <a:ea typeface="楷体" panose="02010609060101010101" pitchFamily="49" charset="-122"/>
              </a:rPr>
              <a:t>标准合同（附录</a:t>
            </a:r>
            <a:r>
              <a:rPr lang="en-US" altLang="zh-CN" sz="3000" b="1" kern="100" dirty="0">
                <a:latin typeface="楷体" panose="02010609060101010101" pitchFamily="49" charset="-122"/>
                <a:ea typeface="楷体" panose="02010609060101010101" pitchFamily="49" charset="-122"/>
              </a:rPr>
              <a:t>2</a:t>
            </a:r>
            <a:r>
              <a:rPr lang="zh-CN" altLang="en-US" sz="3000" b="1" kern="100" dirty="0">
                <a:latin typeface="楷体" panose="02010609060101010101" pitchFamily="49" charset="-122"/>
                <a:ea typeface="楷体" panose="02010609060101010101" pitchFamily="49" charset="-122"/>
              </a:rPr>
              <a:t>中融入一些分场景分领域的定制条款？）</a:t>
            </a:r>
            <a:r>
              <a:rPr lang="en-US" altLang="zh-CN" sz="3000" b="1" kern="100" dirty="0">
                <a:latin typeface="楷体" panose="02010609060101010101" pitchFamily="49" charset="-122"/>
                <a:ea typeface="楷体" panose="02010609060101010101" pitchFamily="49" charset="-122"/>
              </a:rPr>
              <a:t>+</a:t>
            </a:r>
            <a:r>
              <a:rPr lang="zh-CN" altLang="en-US" sz="3000" b="1" kern="100" dirty="0">
                <a:latin typeface="楷体" panose="02010609060101010101" pitchFamily="49" charset="-122"/>
                <a:ea typeface="楷体" panose="02010609060101010101" pitchFamily="49" charset="-122"/>
              </a:rPr>
              <a:t>个人信息保护影响评估报告</a:t>
            </a:r>
            <a:r>
              <a:rPr lang="en-US" altLang="zh-CN" sz="3000" b="1" kern="100" dirty="0">
                <a:latin typeface="楷体" panose="02010609060101010101" pitchFamily="49" charset="-122"/>
                <a:ea typeface="楷体" panose="02010609060101010101" pitchFamily="49" charset="-122"/>
              </a:rPr>
              <a:t>PIPIA</a:t>
            </a:r>
            <a:r>
              <a:rPr lang="zh-CN" altLang="en-US" sz="3000" b="1" kern="100" dirty="0">
                <a:latin typeface="楷体" panose="02010609060101010101" pitchFamily="49" charset="-122"/>
                <a:ea typeface="楷体" panose="02010609060101010101" pitchFamily="49" charset="-122"/>
              </a:rPr>
              <a:t>（要点？）</a:t>
            </a:r>
            <a:r>
              <a:rPr lang="en-US" altLang="zh-CN" sz="3000" b="1" kern="100" dirty="0">
                <a:latin typeface="楷体" panose="02010609060101010101" pitchFamily="49" charset="-122"/>
                <a:ea typeface="楷体" panose="02010609060101010101" pitchFamily="49" charset="-122"/>
              </a:rPr>
              <a:t>+</a:t>
            </a:r>
            <a:r>
              <a:rPr lang="zh-CN" altLang="en-US" sz="3000" b="1" kern="100" dirty="0">
                <a:latin typeface="楷体" panose="02010609060101010101" pitchFamily="49" charset="-122"/>
                <a:ea typeface="楷体" panose="02010609060101010101" pitchFamily="49" charset="-122"/>
              </a:rPr>
              <a:t>备案（审核？）</a:t>
            </a:r>
            <a:endParaRPr lang="en-US" altLang="zh-CN" sz="3000" b="1" kern="100" dirty="0">
              <a:latin typeface="楷体" panose="02010609060101010101" pitchFamily="49" charset="-122"/>
              <a:ea typeface="楷体" panose="02010609060101010101" pitchFamily="49" charset="-122"/>
            </a:endParaRPr>
          </a:p>
          <a:p>
            <a:pPr indent="0">
              <a:lnSpc>
                <a:spcPct val="150000"/>
              </a:lnSpc>
              <a:buNone/>
            </a:pPr>
            <a:r>
              <a:rPr lang="en-US" altLang="zh-CN" sz="3000" b="1" kern="100" dirty="0">
                <a:latin typeface="楷体" panose="02010609060101010101" pitchFamily="49" charset="-122"/>
                <a:ea typeface="楷体" panose="02010609060101010101" pitchFamily="49" charset="-122"/>
              </a:rPr>
              <a:t>D</a:t>
            </a:r>
            <a:r>
              <a:rPr lang="zh-CN" altLang="en-US" sz="3000" b="1" kern="100" dirty="0">
                <a:latin typeface="楷体" panose="02010609060101010101" pitchFamily="49" charset="-122"/>
                <a:ea typeface="楷体" panose="02010609060101010101" pitchFamily="49" charset="-122"/>
              </a:rPr>
              <a:t>。</a:t>
            </a:r>
            <a:r>
              <a:rPr lang="zh-CN" altLang="en-US" sz="3000" b="1" kern="100" dirty="0">
                <a:highlight>
                  <a:srgbClr val="FFFF00"/>
                </a:highlight>
                <a:latin typeface="楷体" panose="02010609060101010101" pitchFamily="49" charset="-122"/>
                <a:ea typeface="楷体" panose="02010609060101010101" pitchFamily="49" charset="-122"/>
              </a:rPr>
              <a:t>规模以下个人数据</a:t>
            </a:r>
            <a:r>
              <a:rPr lang="en-US" altLang="zh-CN" sz="3000" b="1" kern="100" dirty="0">
                <a:latin typeface="楷体" panose="02010609060101010101" pitchFamily="49" charset="-122"/>
                <a:ea typeface="楷体" panose="02010609060101010101" pitchFamily="49" charset="-122"/>
              </a:rPr>
              <a:t>——</a:t>
            </a:r>
            <a:r>
              <a:rPr lang="zh-CN" altLang="en-US" sz="3000" b="1" kern="100" dirty="0">
                <a:latin typeface="楷体" panose="02010609060101010101" pitchFamily="49" charset="-122"/>
                <a:ea typeface="楷体" panose="02010609060101010101" pitchFamily="49" charset="-122"/>
              </a:rPr>
              <a:t>保护认证（针对什么认证？）</a:t>
            </a:r>
            <a:endParaRPr lang="en-US" altLang="zh-CN" sz="3000" b="1" kern="100" dirty="0">
              <a:latin typeface="楷体" panose="02010609060101010101" pitchFamily="49" charset="-122"/>
              <a:ea typeface="楷体" panose="02010609060101010101" pitchFamily="49" charset="-122"/>
            </a:endParaRPr>
          </a:p>
          <a:p>
            <a:pPr indent="0">
              <a:lnSpc>
                <a:spcPct val="150000"/>
              </a:lnSpc>
              <a:buNone/>
            </a:pPr>
            <a:r>
              <a:rPr lang="en-US" altLang="zh-CN" sz="3000" b="1" kern="100" dirty="0">
                <a:latin typeface="楷体" panose="02010609060101010101" pitchFamily="49" charset="-122"/>
                <a:ea typeface="楷体" panose="02010609060101010101" pitchFamily="49" charset="-122"/>
              </a:rPr>
              <a:t>E</a:t>
            </a:r>
            <a:r>
              <a:rPr lang="zh-CN" altLang="en-US" sz="3000" b="1" kern="100" dirty="0">
                <a:latin typeface="楷体" panose="02010609060101010101" pitchFamily="49" charset="-122"/>
                <a:ea typeface="楷体" panose="02010609060101010101" pitchFamily="49" charset="-122"/>
              </a:rPr>
              <a:t>。</a:t>
            </a:r>
            <a:r>
              <a:rPr lang="zh-CN" altLang="en-US" sz="3000" b="1" kern="100" dirty="0">
                <a:highlight>
                  <a:srgbClr val="FFFF00"/>
                </a:highlight>
                <a:latin typeface="楷体" panose="02010609060101010101" pitchFamily="49" charset="-122"/>
                <a:ea typeface="楷体" panose="02010609060101010101" pitchFamily="49" charset="-122"/>
              </a:rPr>
              <a:t>程序性问题</a:t>
            </a:r>
            <a:r>
              <a:rPr lang="en-US" altLang="zh-CN" sz="3000" b="1" kern="100" dirty="0">
                <a:highlight>
                  <a:srgbClr val="FFFF00"/>
                </a:highlight>
                <a:latin typeface="楷体" panose="02010609060101010101" pitchFamily="49" charset="-122"/>
                <a:ea typeface="楷体" panose="02010609060101010101" pitchFamily="49" charset="-122"/>
              </a:rPr>
              <a:t>:</a:t>
            </a:r>
            <a:r>
              <a:rPr lang="zh-CN" altLang="en-US" sz="3000" b="1" kern="100" dirty="0">
                <a:latin typeface="楷体" panose="02010609060101010101" pitchFamily="49" charset="-122"/>
                <a:ea typeface="楷体" panose="02010609060101010101" pitchFamily="49" charset="-122"/>
              </a:rPr>
              <a:t>效率、不确定性、</a:t>
            </a:r>
            <a:endParaRPr lang="en-US" altLang="zh-CN" sz="3000" b="1" kern="100" dirty="0">
              <a:latin typeface="楷体" panose="02010609060101010101" pitchFamily="49" charset="-122"/>
              <a:ea typeface="楷体" panose="02010609060101010101" pitchFamily="49" charset="-122"/>
            </a:endParaRPr>
          </a:p>
          <a:p>
            <a:pPr indent="0">
              <a:lnSpc>
                <a:spcPct val="150000"/>
              </a:lnSpc>
              <a:buNone/>
            </a:pPr>
            <a:r>
              <a:rPr lang="en-US" altLang="zh-CN" sz="3000" b="1" kern="100" dirty="0">
                <a:latin typeface="楷体" panose="02010609060101010101" pitchFamily="49" charset="-122"/>
                <a:ea typeface="楷体" panose="02010609060101010101" pitchFamily="49" charset="-122"/>
              </a:rPr>
              <a:t>F</a:t>
            </a:r>
            <a:r>
              <a:rPr lang="zh-CN" altLang="en-US" sz="3000" b="1" kern="100" dirty="0">
                <a:latin typeface="楷体" panose="02010609060101010101" pitchFamily="49" charset="-122"/>
                <a:ea typeface="楷体" panose="02010609060101010101" pitchFamily="49" charset="-122"/>
              </a:rPr>
              <a:t>。</a:t>
            </a:r>
            <a:r>
              <a:rPr lang="zh-CN" altLang="en-US" sz="3000" b="1" kern="100" dirty="0">
                <a:highlight>
                  <a:srgbClr val="FFFF00"/>
                </a:highlight>
                <a:latin typeface="楷体" panose="02010609060101010101" pitchFamily="49" charset="-122"/>
                <a:ea typeface="楷体" panose="02010609060101010101" pitchFamily="49" charset="-122"/>
              </a:rPr>
              <a:t>其他：</a:t>
            </a:r>
            <a:r>
              <a:rPr lang="zh-CN" altLang="en-US" sz="3100" b="1" kern="100" dirty="0">
                <a:latin typeface="楷体" panose="02010609060101010101" pitchFamily="49" charset="-122"/>
                <a:ea typeface="楷体" panose="02010609060101010101" pitchFamily="49" charset="-122"/>
              </a:rPr>
              <a:t>出境情形认定？</a:t>
            </a:r>
            <a:endParaRPr lang="en-US" altLang="zh-CN" sz="3100" b="1" kern="100" dirty="0">
              <a:latin typeface="楷体" panose="02010609060101010101" pitchFamily="49" charset="-122"/>
              <a:ea typeface="楷体" panose="02010609060101010101" pitchFamily="49" charset="-122"/>
            </a:endParaRPr>
          </a:p>
          <a:p>
            <a:pPr indent="0">
              <a:lnSpc>
                <a:spcPct val="150000"/>
              </a:lnSpc>
              <a:buNone/>
            </a:pPr>
            <a:endParaRPr lang="en-US" altLang="zh-CN" sz="1800" b="1" kern="100" dirty="0">
              <a:solidFill>
                <a:srgbClr val="7030A0"/>
              </a:solidFill>
              <a:latin typeface="Times New Roman" panose="02020603050405020304" pitchFamily="18" charset="0"/>
              <a:ea typeface="宋体" panose="02010600030101010101" pitchFamily="2" charset="-122"/>
            </a:endParaRPr>
          </a:p>
          <a:p>
            <a:pPr indent="0">
              <a:lnSpc>
                <a:spcPct val="150000"/>
              </a:lnSpc>
              <a:buNone/>
            </a:pPr>
            <a:r>
              <a:rPr lang="zh-CN" altLang="en-US" sz="1800" b="1" kern="100" dirty="0">
                <a:solidFill>
                  <a:srgbClr val="7030A0"/>
                </a:solidFill>
                <a:latin typeface="Times New Roman" panose="02020603050405020304" pitchFamily="18" charset="0"/>
                <a:ea typeface="宋体" panose="02010600030101010101" pitchFamily="2" charset="-122"/>
              </a:rPr>
              <a:t>   </a:t>
            </a:r>
            <a:endParaRPr lang="zh-CN" altLang="zh-CN" sz="1800" kern="100" dirty="0">
              <a:effectLst/>
              <a:latin typeface="Times New Roman" panose="02020603050405020304" pitchFamily="18" charset="0"/>
              <a:ea typeface="宋体" panose="02010600030101010101" pitchFamily="2" charset="-122"/>
            </a:endParaRPr>
          </a:p>
          <a:p>
            <a:pPr indent="356870">
              <a:lnSpc>
                <a:spcPct val="150000"/>
              </a:lnSpc>
            </a:pPr>
            <a:endParaRPr lang="zh-CN" altLang="zh-CN" sz="3200" b="1" kern="100" dirty="0">
              <a:latin typeface="楷体" panose="02010609060101010101" pitchFamily="49" charset="-122"/>
              <a:ea typeface="楷体" panose="02010609060101010101" pitchFamily="49" charset="-122"/>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445897"/>
            <a:ext cx="11999595" cy="5741035"/>
          </a:xfrm>
        </p:spPr>
        <p:txBody>
          <a:bodyPr>
            <a:normAutofit/>
          </a:bodyPr>
          <a:lstStyle/>
          <a:p>
            <a:pPr marL="571500" indent="-342900">
              <a:lnSpc>
                <a:spcPct val="150000"/>
              </a:lnSpc>
              <a:buFont typeface="Wingdings" panose="05000000000000000000" charset="0"/>
              <a:buChar char="u"/>
            </a:pPr>
            <a:r>
              <a:rPr lang="en-US" altLang="zh-CN" sz="2400" b="1" kern="100" dirty="0">
                <a:solidFill>
                  <a:srgbClr val="7030A0"/>
                </a:solidFill>
                <a:latin typeface="Times New Roman" panose="02020603050405020304" pitchFamily="18" charset="0"/>
                <a:ea typeface="宋体" panose="02010600030101010101" pitchFamily="2" charset="-122"/>
                <a:sym typeface="+mn-ea"/>
              </a:rPr>
              <a:t> “</a:t>
            </a:r>
            <a:r>
              <a:rPr lang="zh-CN" altLang="en-US" sz="2400" b="1" kern="100" dirty="0">
                <a:solidFill>
                  <a:srgbClr val="7030A0"/>
                </a:solidFill>
                <a:latin typeface="Times New Roman" panose="02020603050405020304" pitchFamily="18" charset="0"/>
                <a:ea typeface="宋体" panose="02010600030101010101" pitchFamily="2" charset="-122"/>
                <a:sym typeface="+mn-ea"/>
              </a:rPr>
              <a:t>发展导向</a:t>
            </a:r>
            <a:r>
              <a:rPr lang="en-US" altLang="zh-CN" sz="2400" b="1" kern="100" dirty="0">
                <a:solidFill>
                  <a:srgbClr val="7030A0"/>
                </a:solidFill>
                <a:latin typeface="Times New Roman" panose="02020603050405020304" pitchFamily="18" charset="0"/>
                <a:ea typeface="宋体" panose="02010600030101010101" pitchFamily="2" charset="-122"/>
                <a:sym typeface="+mn-ea"/>
              </a:rPr>
              <a:t> ”</a:t>
            </a:r>
            <a:r>
              <a:rPr lang="zh-CN" altLang="en-US" sz="2400" b="1" kern="100" dirty="0">
                <a:solidFill>
                  <a:srgbClr val="7030A0"/>
                </a:solidFill>
                <a:latin typeface="Times New Roman" panose="02020603050405020304" pitchFamily="18" charset="0"/>
                <a:ea typeface="宋体" panose="02010600030101010101" pitchFamily="2" charset="-122"/>
                <a:sym typeface="+mn-ea"/>
              </a:rPr>
              <a:t>的数据治理思路</a:t>
            </a:r>
            <a:endParaRPr lang="en-US" altLang="zh-CN" sz="2400" b="1" kern="100" dirty="0">
              <a:solidFill>
                <a:srgbClr val="7030A0"/>
              </a:solidFill>
              <a:latin typeface="Times New Roman" panose="02020603050405020304" pitchFamily="18" charset="0"/>
              <a:ea typeface="宋体" panose="02010600030101010101" pitchFamily="2" charset="-122"/>
            </a:endParaRPr>
          </a:p>
          <a:p>
            <a:pPr indent="0">
              <a:lnSpc>
                <a:spcPct val="150000"/>
              </a:lnSpc>
              <a:buNone/>
            </a:pPr>
            <a:r>
              <a:rPr lang="zh-CN" altLang="en-US" sz="1800" b="1" kern="100" dirty="0">
                <a:solidFill>
                  <a:srgbClr val="7030A0"/>
                </a:solidFill>
                <a:latin typeface="Times New Roman" panose="02020603050405020304" pitchFamily="18" charset="0"/>
                <a:ea typeface="宋体" panose="02010600030101010101" pitchFamily="2" charset="-122"/>
              </a:rPr>
              <a:t>  </a:t>
            </a:r>
            <a:r>
              <a:rPr lang="zh-CN" altLang="en-US" sz="2000" b="1" kern="100" dirty="0">
                <a:solidFill>
                  <a:srgbClr val="C00000"/>
                </a:solidFill>
                <a:latin typeface="华文楷体" panose="02010600040101010101" pitchFamily="2" charset="-122"/>
                <a:ea typeface="华文楷体" panose="02010600040101010101" pitchFamily="2" charset="-122"/>
              </a:rPr>
              <a:t>（</a:t>
            </a:r>
            <a:r>
              <a:rPr lang="en-US" altLang="zh-CN" sz="2000" b="1" kern="100" dirty="0">
                <a:solidFill>
                  <a:srgbClr val="C00000"/>
                </a:solidFill>
                <a:latin typeface="华文楷体" panose="02010600040101010101" pitchFamily="2" charset="-122"/>
                <a:ea typeface="华文楷体" panose="02010600040101010101" pitchFamily="2" charset="-122"/>
              </a:rPr>
              <a:t>1</a:t>
            </a:r>
            <a:r>
              <a:rPr lang="zh-CN" altLang="en-US" sz="2000" b="1" kern="100" dirty="0">
                <a:solidFill>
                  <a:srgbClr val="C00000"/>
                </a:solidFill>
                <a:latin typeface="华文楷体" panose="02010600040101010101" pitchFamily="2" charset="-122"/>
                <a:ea typeface="华文楷体" panose="02010600040101010101" pitchFamily="2" charset="-122"/>
              </a:rPr>
              <a:t>）数据要素确权问题</a:t>
            </a:r>
            <a:endParaRPr lang="zh-CN" altLang="en-US" sz="1800" b="1" kern="100" dirty="0">
              <a:solidFill>
                <a:srgbClr val="C00000"/>
              </a:solidFill>
              <a:latin typeface="华文楷体" panose="02010600040101010101" pitchFamily="2" charset="-122"/>
              <a:ea typeface="华文楷体" panose="02010600040101010101" pitchFamily="2" charset="-122"/>
            </a:endParaRPr>
          </a:p>
          <a:p>
            <a:pPr indent="0">
              <a:lnSpc>
                <a:spcPct val="150000"/>
              </a:lnSpc>
              <a:buNone/>
            </a:pPr>
            <a:r>
              <a:rPr lang="en-US" altLang="zh-CN" sz="1800" b="1" kern="100" dirty="0">
                <a:solidFill>
                  <a:srgbClr val="C00000"/>
                </a:solidFill>
                <a:latin typeface="华文楷体" panose="02010600040101010101" pitchFamily="2" charset="-122"/>
                <a:ea typeface="华文楷体" panose="02010600040101010101" pitchFamily="2" charset="-122"/>
                <a:cs typeface="华文楷体" panose="02010600040101010101" pitchFamily="2" charset="-122"/>
              </a:rPr>
              <a:t> </a:t>
            </a:r>
            <a:r>
              <a:rPr lang="en-US" altLang="zh-CN" sz="1800" b="1" kern="100" dirty="0">
                <a:latin typeface="Calibri" panose="020F0502020204030204" charset="0"/>
                <a:ea typeface="楷体" panose="02010609060101010101" pitchFamily="49" charset="-122"/>
                <a:cs typeface="华文楷体" panose="02010600040101010101" pitchFamily="2" charset="-122"/>
              </a:rPr>
              <a:t>   </a:t>
            </a:r>
            <a:r>
              <a:rPr lang="zh-CN" altLang="en-US" sz="1800" b="1" kern="100" dirty="0">
                <a:latin typeface="Calibri" panose="020F0502020204030204" charset="0"/>
                <a:ea typeface="楷体" panose="02010609060101010101" pitchFamily="49" charset="-122"/>
                <a:cs typeface="华文楷体" panose="02010600040101010101" pitchFamily="2" charset="-122"/>
              </a:rPr>
              <a:t>问题：数据要素的多维属性导致数据要素参与分配的权责机制尚不明确；数据多主体（政府、企业、个人等）的诉求交织，使得各方的权责难以平衡。</a:t>
            </a:r>
          </a:p>
          <a:p>
            <a:pPr indent="0">
              <a:lnSpc>
                <a:spcPct val="150000"/>
              </a:lnSpc>
              <a:buNone/>
            </a:pPr>
            <a:r>
              <a:rPr lang="en-US" altLang="zh-CN" sz="1800" b="1" kern="100" dirty="0">
                <a:solidFill>
                  <a:srgbClr val="0070C0"/>
                </a:solidFill>
                <a:latin typeface="Times New Roman" panose="02020603050405020304" pitchFamily="18" charset="0"/>
                <a:ea typeface="宋体" panose="02010600030101010101" pitchFamily="2" charset="-122"/>
              </a:rPr>
              <a:t>       </a:t>
            </a:r>
            <a:r>
              <a:rPr lang="zh-CN" altLang="en-US" sz="1800" b="1" kern="100" dirty="0">
                <a:solidFill>
                  <a:srgbClr val="0070C0"/>
                </a:solidFill>
                <a:latin typeface="Times New Roman" panose="02020603050405020304" pitchFamily="18" charset="0"/>
                <a:ea typeface="宋体" panose="02010600030101010101" pitchFamily="2" charset="-122"/>
              </a:rPr>
              <a:t>建议</a:t>
            </a:r>
            <a:r>
              <a:rPr lang="zh-CN" altLang="en-US" sz="1800" b="1" kern="100" dirty="0">
                <a:solidFill>
                  <a:srgbClr val="0070C0"/>
                </a:solidFill>
                <a:latin typeface="Times New Roman" panose="02020603050405020304" pitchFamily="18" charset="0"/>
                <a:ea typeface="宋体" panose="02010600030101010101" pitchFamily="2" charset="-122"/>
                <a:sym typeface="Wingdings" panose="05000000000000000000" pitchFamily="2" charset="2"/>
              </a:rPr>
              <a:t>：（</a:t>
            </a:r>
            <a:r>
              <a:rPr lang="en-US" altLang="zh-CN" sz="1800" b="1" kern="100" dirty="0">
                <a:solidFill>
                  <a:srgbClr val="0070C0"/>
                </a:solidFill>
                <a:latin typeface="Times New Roman" panose="02020603050405020304" pitchFamily="18" charset="0"/>
                <a:ea typeface="宋体" panose="02010600030101010101" pitchFamily="2" charset="-122"/>
                <a:sym typeface="Wingdings" panose="05000000000000000000" pitchFamily="2" charset="2"/>
              </a:rPr>
              <a:t>1</a:t>
            </a:r>
            <a:r>
              <a:rPr lang="zh-CN" altLang="en-US" sz="1800" b="1" kern="100" dirty="0">
                <a:solidFill>
                  <a:srgbClr val="0070C0"/>
                </a:solidFill>
                <a:latin typeface="Times New Roman" panose="02020603050405020304" pitchFamily="18" charset="0"/>
                <a:ea typeface="宋体" panose="02010600030101010101" pitchFamily="2" charset="-122"/>
                <a:sym typeface="Wingdings" panose="05000000000000000000" pitchFamily="2" charset="2"/>
              </a:rPr>
              <a:t>）建立数据产权审查机制，构建数字产权存证登记程序完整流程，面向社会提供数据产权登记公共服务（深圳+上海的创新做法）</a:t>
            </a:r>
          </a:p>
          <a:p>
            <a:pPr algn="l">
              <a:lnSpc>
                <a:spcPct val="150000"/>
              </a:lnSpc>
              <a:buClrTx/>
              <a:buSzTx/>
              <a:buNone/>
            </a:pPr>
            <a:r>
              <a:rPr lang="en-US" altLang="zh-CN" sz="1800" b="1" kern="100" dirty="0">
                <a:solidFill>
                  <a:srgbClr val="C00000"/>
                </a:solidFill>
                <a:latin typeface="华文楷体" panose="02010600040101010101" pitchFamily="2" charset="-122"/>
                <a:ea typeface="华文楷体" panose="02010600040101010101" pitchFamily="2" charset="-122"/>
                <a:sym typeface="+mn-ea"/>
              </a:rPr>
              <a:t>   </a:t>
            </a:r>
            <a:r>
              <a:rPr lang="en-US" altLang="zh-CN" sz="2000" b="1" kern="100" dirty="0">
                <a:solidFill>
                  <a:srgbClr val="C00000"/>
                </a:solidFill>
                <a:latin typeface="华文楷体" panose="02010600040101010101" pitchFamily="2" charset="-122"/>
                <a:ea typeface="华文楷体" panose="02010600040101010101" pitchFamily="2" charset="-122"/>
                <a:sym typeface="+mn-ea"/>
              </a:rPr>
              <a:t>  </a:t>
            </a:r>
            <a:r>
              <a:rPr lang="zh-CN" altLang="en-US" sz="2000" b="1" kern="100" dirty="0">
                <a:solidFill>
                  <a:srgbClr val="C00000"/>
                </a:solidFill>
                <a:latin typeface="华文楷体" panose="02010600040101010101" pitchFamily="2" charset="-122"/>
                <a:ea typeface="华文楷体" panose="02010600040101010101" pitchFamily="2" charset="-122"/>
                <a:sym typeface="+mn-ea"/>
              </a:rPr>
              <a:t>（</a:t>
            </a:r>
            <a:r>
              <a:rPr lang="en-US" altLang="zh-CN" sz="2000" b="1" kern="100" dirty="0">
                <a:solidFill>
                  <a:srgbClr val="C00000"/>
                </a:solidFill>
                <a:latin typeface="华文楷体" panose="02010600040101010101" pitchFamily="2" charset="-122"/>
                <a:ea typeface="华文楷体" panose="02010600040101010101" pitchFamily="2" charset="-122"/>
                <a:sym typeface="+mn-ea"/>
              </a:rPr>
              <a:t>2</a:t>
            </a:r>
            <a:r>
              <a:rPr lang="zh-CN" altLang="en-US" sz="2000" b="1" kern="100" dirty="0">
                <a:solidFill>
                  <a:srgbClr val="C00000"/>
                </a:solidFill>
                <a:latin typeface="华文楷体" panose="02010600040101010101" pitchFamily="2" charset="-122"/>
                <a:ea typeface="华文楷体" panose="02010600040101010101" pitchFamily="2" charset="-122"/>
                <a:sym typeface="+mn-ea"/>
              </a:rPr>
              <a:t>）数据要素定价问题</a:t>
            </a:r>
          </a:p>
          <a:p>
            <a:pPr indent="0">
              <a:lnSpc>
                <a:spcPct val="150000"/>
              </a:lnSpc>
              <a:buNone/>
            </a:pPr>
            <a:r>
              <a:rPr lang="en-US" altLang="zh-CN" sz="1800" b="1" kern="100" dirty="0">
                <a:solidFill>
                  <a:srgbClr val="C00000"/>
                </a:solidFill>
                <a:latin typeface="华文楷体" panose="02010600040101010101" pitchFamily="2" charset="-122"/>
                <a:ea typeface="华文楷体" panose="02010600040101010101" pitchFamily="2" charset="-122"/>
                <a:cs typeface="华文楷体" panose="02010600040101010101" pitchFamily="2" charset="-122"/>
                <a:sym typeface="+mn-ea"/>
              </a:rPr>
              <a:t> </a:t>
            </a:r>
            <a:r>
              <a:rPr lang="en-US" altLang="zh-CN" sz="1800" b="1" kern="100" dirty="0">
                <a:latin typeface="Calibri" panose="020F0502020204030204" charset="0"/>
                <a:ea typeface="楷体" panose="02010609060101010101" pitchFamily="49" charset="-122"/>
                <a:cs typeface="华文楷体" panose="02010600040101010101" pitchFamily="2" charset="-122"/>
                <a:sym typeface="+mn-ea"/>
              </a:rPr>
              <a:t>   </a:t>
            </a:r>
            <a:r>
              <a:rPr lang="zh-CN" altLang="en-US" sz="1800" b="1" kern="100" dirty="0">
                <a:latin typeface="Calibri" panose="020F0502020204030204" charset="0"/>
                <a:ea typeface="楷体" panose="02010609060101010101" pitchFamily="49" charset="-122"/>
                <a:cs typeface="华文楷体" panose="02010600040101010101" pitchFamily="2" charset="-122"/>
                <a:sym typeface="+mn-ea"/>
              </a:rPr>
              <a:t>问题：定价机制不健全，数据的成本价和交易价难以衡量，数据资产化效率低下</a:t>
            </a:r>
          </a:p>
          <a:p>
            <a:pPr indent="0">
              <a:lnSpc>
                <a:spcPct val="150000"/>
              </a:lnSpc>
              <a:buNone/>
            </a:pPr>
            <a:r>
              <a:rPr lang="en-US" altLang="zh-CN" sz="1800" b="1" kern="100" dirty="0">
                <a:solidFill>
                  <a:srgbClr val="0070C0"/>
                </a:solidFill>
                <a:latin typeface="Times New Roman" panose="02020603050405020304" pitchFamily="18" charset="0"/>
                <a:ea typeface="宋体" panose="02010600030101010101" pitchFamily="2" charset="-122"/>
                <a:sym typeface="+mn-ea"/>
              </a:rPr>
              <a:t>       </a:t>
            </a:r>
            <a:r>
              <a:rPr lang="zh-CN" altLang="en-US" sz="1800" b="1" kern="100" dirty="0">
                <a:solidFill>
                  <a:srgbClr val="0070C0"/>
                </a:solidFill>
                <a:latin typeface="Times New Roman" panose="02020603050405020304" pitchFamily="18" charset="0"/>
                <a:ea typeface="宋体" panose="02010600030101010101" pitchFamily="2" charset="-122"/>
                <a:sym typeface="+mn-ea"/>
              </a:rPr>
              <a:t>建议</a:t>
            </a:r>
            <a:r>
              <a:rPr lang="zh-CN" altLang="en-US" sz="1800" b="1" kern="100" dirty="0">
                <a:solidFill>
                  <a:srgbClr val="0070C0"/>
                </a:solidFill>
                <a:latin typeface="Times New Roman" panose="02020603050405020304" pitchFamily="18" charset="0"/>
                <a:ea typeface="宋体" panose="02010600030101010101" pitchFamily="2" charset="-122"/>
                <a:sym typeface="Wingdings" panose="05000000000000000000" pitchFamily="2" charset="2"/>
              </a:rPr>
              <a:t>：</a:t>
            </a:r>
            <a:r>
              <a:rPr sz="1800" b="1" kern="100" dirty="0">
                <a:solidFill>
                  <a:srgbClr val="0070C0"/>
                </a:solidFill>
                <a:latin typeface="Times New Roman" panose="02020603050405020304" pitchFamily="18" charset="0"/>
                <a:ea typeface="宋体" panose="02010600030101010101" pitchFamily="2" charset="-122"/>
                <a:sym typeface="Wingdings" panose="05000000000000000000" pitchFamily="2" charset="2"/>
              </a:rPr>
              <a:t>（1）探索建立数据产品定价模型和价格形成机制，基于数据要素的投入成本、质量及种类，集合政府部门、第三方数据要素定价部门和相关平台组织协商批准，初步得出数据资源的初始价格；（2）是否可参考证券市场，建立数据的一级二级市场？（3）对于基础性、垄断性、国民性的数据要素进行特殊定价</a:t>
            </a:r>
          </a:p>
          <a:p>
            <a:pPr indent="0">
              <a:lnSpc>
                <a:spcPct val="150000"/>
              </a:lnSpc>
              <a:buNone/>
            </a:pPr>
            <a:endParaRPr lang="zh-CN" altLang="en-US" sz="1800" b="1" kern="100" dirty="0">
              <a:solidFill>
                <a:srgbClr val="0070C0"/>
              </a:solidFill>
              <a:latin typeface="Times New Roman" panose="02020603050405020304" pitchFamily="18" charset="0"/>
              <a:ea typeface="宋体" panose="02010600030101010101" pitchFamily="2" charset="-122"/>
              <a:sym typeface="Wingdings" panose="05000000000000000000" pitchFamily="2" charset="2"/>
            </a:endParaRPr>
          </a:p>
          <a:p>
            <a:pPr indent="0">
              <a:lnSpc>
                <a:spcPct val="150000"/>
              </a:lnSpc>
              <a:buNone/>
            </a:pPr>
            <a:endParaRPr lang="zh-CN" altLang="en-US" sz="1800" b="1" kern="100" dirty="0">
              <a:solidFill>
                <a:srgbClr val="0070C0"/>
              </a:solidFill>
              <a:latin typeface="Times New Roman" panose="02020603050405020304" pitchFamily="18" charset="0"/>
              <a:ea typeface="宋体" panose="02010600030101010101" pitchFamily="2" charset="-122"/>
              <a:sym typeface="Wingdings" panose="05000000000000000000" pitchFamily="2" charset="2"/>
            </a:endParaRPr>
          </a:p>
          <a:p>
            <a:pPr indent="0">
              <a:lnSpc>
                <a:spcPct val="150000"/>
              </a:lnSpc>
              <a:buNone/>
            </a:pPr>
            <a:endParaRPr lang="zh-CN" altLang="en-US" sz="1800" b="1" kern="100" dirty="0">
              <a:solidFill>
                <a:srgbClr val="0070C0"/>
              </a:solidFill>
              <a:latin typeface="Times New Roman" panose="02020603050405020304" pitchFamily="18" charset="0"/>
              <a:ea typeface="宋体" panose="02010600030101010101" pitchFamily="2" charset="-122"/>
              <a:sym typeface="Wingdings" panose="05000000000000000000" pitchFamily="2" charset="2"/>
            </a:endParaRPr>
          </a:p>
          <a:p>
            <a:pPr indent="0">
              <a:lnSpc>
                <a:spcPct val="150000"/>
              </a:lnSpc>
              <a:buNone/>
            </a:pPr>
            <a:endParaRPr lang="zh-CN" altLang="en-US" sz="1800" b="1" kern="100" dirty="0">
              <a:solidFill>
                <a:srgbClr val="0070C0"/>
              </a:solidFill>
              <a:latin typeface="Times New Roman" panose="02020603050405020304" pitchFamily="18" charset="0"/>
              <a:ea typeface="宋体" panose="02010600030101010101" pitchFamily="2" charset="-122"/>
              <a:sym typeface="Wingdings" panose="05000000000000000000" pitchFamily="2" charset="2"/>
            </a:endParaRPr>
          </a:p>
          <a:p>
            <a:pPr indent="0">
              <a:lnSpc>
                <a:spcPct val="150000"/>
              </a:lnSpc>
              <a:buNone/>
            </a:pPr>
            <a:endParaRPr lang="zh-CN" altLang="en-US" sz="1800" b="1" kern="100" dirty="0">
              <a:solidFill>
                <a:srgbClr val="0070C0"/>
              </a:solidFill>
              <a:latin typeface="Times New Roman" panose="02020603050405020304" pitchFamily="18" charset="0"/>
              <a:ea typeface="宋体" panose="02010600030101010101" pitchFamily="2" charset="-122"/>
              <a:sym typeface="Wingdings" panose="05000000000000000000" pitchFamily="2" charset="2"/>
            </a:endParaRPr>
          </a:p>
          <a:p>
            <a:pPr indent="0">
              <a:lnSpc>
                <a:spcPct val="150000"/>
              </a:lnSpc>
              <a:buNone/>
            </a:pPr>
            <a:endParaRPr lang="zh-CN" altLang="en-US" sz="1800" b="1" kern="100" dirty="0">
              <a:solidFill>
                <a:srgbClr val="0070C0"/>
              </a:solidFill>
              <a:latin typeface="Times New Roman" panose="02020603050405020304" pitchFamily="18" charset="0"/>
              <a:ea typeface="宋体" panose="02010600030101010101" pitchFamily="2" charset="-122"/>
              <a:sym typeface="Wingdings" panose="05000000000000000000" pitchFamily="2" charset="2"/>
            </a:endParaRPr>
          </a:p>
          <a:p>
            <a:pPr indent="0">
              <a:lnSpc>
                <a:spcPct val="150000"/>
              </a:lnSpc>
              <a:buNone/>
            </a:pPr>
            <a:endParaRPr lang="en-US" altLang="zh-CN" sz="2400" b="1" kern="100" dirty="0">
              <a:solidFill>
                <a:srgbClr val="7030A0"/>
              </a:solidFill>
              <a:latin typeface="Times New Roman" panose="02020603050405020304" pitchFamily="18" charset="0"/>
              <a:ea typeface="宋体" panose="02010600030101010101" pitchFamily="2" charset="-122"/>
            </a:endParaRPr>
          </a:p>
          <a:p>
            <a:pPr indent="356870">
              <a:lnSpc>
                <a:spcPct val="150000"/>
              </a:lnSpc>
            </a:pPr>
            <a:endParaRPr lang="zh-CN" altLang="zh-CN" sz="1800" kern="100" dirty="0">
              <a:effectLst/>
              <a:latin typeface="Times New Roman" panose="02020603050405020304" pitchFamily="18" charset="0"/>
              <a:ea typeface="宋体" panose="02010600030101010101" pitchFamily="2" charset="-122"/>
            </a:endParaRPr>
          </a:p>
          <a:p>
            <a:pPr indent="356870">
              <a:lnSpc>
                <a:spcPct val="150000"/>
              </a:lnSpc>
            </a:pPr>
            <a:endParaRPr lang="zh-CN" altLang="zh-CN" sz="3200" b="1" kern="100" dirty="0">
              <a:latin typeface="楷体" panose="02010609060101010101" pitchFamily="49" charset="-122"/>
              <a:ea typeface="楷体" panose="02010609060101010101" pitchFamily="49" charset="-122"/>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270662"/>
            <a:ext cx="11999595" cy="6086247"/>
          </a:xfrm>
        </p:spPr>
        <p:txBody>
          <a:bodyPr>
            <a:normAutofit fontScale="90000"/>
          </a:bodyPr>
          <a:lstStyle/>
          <a:p>
            <a:pPr marL="571500" indent="-342900">
              <a:lnSpc>
                <a:spcPct val="150000"/>
              </a:lnSpc>
              <a:buFont typeface="Wingdings" panose="05000000000000000000" charset="0"/>
              <a:buChar char="u"/>
            </a:pPr>
            <a:r>
              <a:rPr lang="en-US" altLang="zh-CN" sz="2400" b="1" kern="100" dirty="0">
                <a:solidFill>
                  <a:srgbClr val="7030A0"/>
                </a:solidFill>
                <a:latin typeface="Times New Roman" panose="02020603050405020304" pitchFamily="18" charset="0"/>
                <a:ea typeface="宋体" panose="02010600030101010101" pitchFamily="2" charset="-122"/>
                <a:sym typeface="+mn-ea"/>
              </a:rPr>
              <a:t> “</a:t>
            </a:r>
            <a:r>
              <a:rPr lang="zh-CN" altLang="en-US" sz="2400" b="1" kern="100" dirty="0">
                <a:solidFill>
                  <a:srgbClr val="7030A0"/>
                </a:solidFill>
                <a:latin typeface="Times New Roman" panose="02020603050405020304" pitchFamily="18" charset="0"/>
                <a:ea typeface="宋体" panose="02010600030101010101" pitchFamily="2" charset="-122"/>
                <a:sym typeface="+mn-ea"/>
              </a:rPr>
              <a:t>发展导向</a:t>
            </a:r>
            <a:r>
              <a:rPr lang="en-US" altLang="zh-CN" sz="2400" b="1" kern="100" dirty="0">
                <a:solidFill>
                  <a:srgbClr val="7030A0"/>
                </a:solidFill>
                <a:latin typeface="Times New Roman" panose="02020603050405020304" pitchFamily="18" charset="0"/>
                <a:ea typeface="宋体" panose="02010600030101010101" pitchFamily="2" charset="-122"/>
                <a:sym typeface="+mn-ea"/>
              </a:rPr>
              <a:t> ”</a:t>
            </a:r>
            <a:r>
              <a:rPr lang="zh-CN" altLang="en-US" sz="2400" b="1" kern="100" dirty="0">
                <a:solidFill>
                  <a:srgbClr val="7030A0"/>
                </a:solidFill>
                <a:latin typeface="Times New Roman" panose="02020603050405020304" pitchFamily="18" charset="0"/>
                <a:ea typeface="宋体" panose="02010600030101010101" pitchFamily="2" charset="-122"/>
                <a:sym typeface="+mn-ea"/>
              </a:rPr>
              <a:t>的数据治理思路</a:t>
            </a:r>
            <a:endParaRPr lang="en-US" altLang="zh-CN" sz="2400" b="1" kern="100" dirty="0">
              <a:solidFill>
                <a:srgbClr val="7030A0"/>
              </a:solidFill>
              <a:latin typeface="Times New Roman" panose="02020603050405020304" pitchFamily="18" charset="0"/>
              <a:ea typeface="宋体" panose="02010600030101010101" pitchFamily="2" charset="-122"/>
            </a:endParaRPr>
          </a:p>
          <a:p>
            <a:pPr indent="0">
              <a:lnSpc>
                <a:spcPct val="150000"/>
              </a:lnSpc>
              <a:buNone/>
            </a:pPr>
            <a:r>
              <a:rPr lang="zh-CN" altLang="en-US" sz="1800" b="1" kern="100" dirty="0">
                <a:solidFill>
                  <a:srgbClr val="7030A0"/>
                </a:solidFill>
                <a:latin typeface="Times New Roman" panose="02020603050405020304" pitchFamily="18" charset="0"/>
                <a:ea typeface="宋体" panose="02010600030101010101" pitchFamily="2" charset="-122"/>
              </a:rPr>
              <a:t>  </a:t>
            </a:r>
            <a:r>
              <a:rPr lang="zh-CN" altLang="en-US" sz="2000" b="1" kern="100" dirty="0">
                <a:solidFill>
                  <a:srgbClr val="C00000"/>
                </a:solidFill>
                <a:latin typeface="华文楷体" panose="02010600040101010101" pitchFamily="2" charset="-122"/>
                <a:ea typeface="华文楷体" panose="02010600040101010101" pitchFamily="2" charset="-122"/>
              </a:rPr>
              <a:t>（</a:t>
            </a:r>
            <a:r>
              <a:rPr lang="en-US" altLang="zh-CN" sz="2000" b="1" kern="100" dirty="0">
                <a:solidFill>
                  <a:srgbClr val="C00000"/>
                </a:solidFill>
                <a:latin typeface="华文楷体" panose="02010600040101010101" pitchFamily="2" charset="-122"/>
                <a:ea typeface="华文楷体" panose="02010600040101010101" pitchFamily="2" charset="-122"/>
              </a:rPr>
              <a:t>3</a:t>
            </a:r>
            <a:r>
              <a:rPr lang="zh-CN" altLang="en-US" sz="2000" b="1" kern="100" dirty="0">
                <a:solidFill>
                  <a:srgbClr val="C00000"/>
                </a:solidFill>
                <a:latin typeface="华文楷体" panose="02010600040101010101" pitchFamily="2" charset="-122"/>
                <a:ea typeface="华文楷体" panose="02010600040101010101" pitchFamily="2" charset="-122"/>
              </a:rPr>
              <a:t>）数据要素流通规则问题</a:t>
            </a:r>
          </a:p>
          <a:p>
            <a:pPr indent="0">
              <a:lnSpc>
                <a:spcPct val="150000"/>
              </a:lnSpc>
              <a:buNone/>
            </a:pPr>
            <a:r>
              <a:rPr lang="en-US" altLang="zh-CN" sz="1800" b="1" kern="100" dirty="0">
                <a:solidFill>
                  <a:srgbClr val="C00000"/>
                </a:solidFill>
                <a:latin typeface="华文楷体" panose="02010600040101010101" pitchFamily="2" charset="-122"/>
                <a:ea typeface="华文楷体" panose="02010600040101010101" pitchFamily="2" charset="-122"/>
                <a:cs typeface="华文楷体" panose="02010600040101010101" pitchFamily="2" charset="-122"/>
              </a:rPr>
              <a:t> </a:t>
            </a:r>
            <a:r>
              <a:rPr lang="en-US" altLang="zh-CN" sz="1800" b="1" kern="100" dirty="0">
                <a:latin typeface="Calibri" panose="020F0502020204030204" charset="0"/>
                <a:ea typeface="楷体" panose="02010609060101010101" pitchFamily="49" charset="-122"/>
                <a:cs typeface="华文楷体" panose="02010600040101010101" pitchFamily="2" charset="-122"/>
              </a:rPr>
              <a:t>   </a:t>
            </a:r>
            <a:r>
              <a:rPr lang="zh-CN" altLang="en-US" sz="1800" b="1" kern="100" dirty="0">
                <a:latin typeface="Calibri" panose="020F0502020204030204" charset="0"/>
                <a:ea typeface="楷体" panose="02010609060101010101" pitchFamily="49" charset="-122"/>
                <a:cs typeface="华文楷体" panose="02010600040101010101" pitchFamily="2" charset="-122"/>
              </a:rPr>
              <a:t>问题：数据要素流动规则不完善（例如数据交易的信任问题、数据要素交易流程的监管问题），导致要素市场运行不畅</a:t>
            </a:r>
          </a:p>
          <a:p>
            <a:pPr indent="0">
              <a:lnSpc>
                <a:spcPct val="150000"/>
              </a:lnSpc>
              <a:buNone/>
            </a:pPr>
            <a:r>
              <a:rPr lang="en-US" altLang="zh-CN" sz="1800" b="1" kern="100" dirty="0">
                <a:solidFill>
                  <a:srgbClr val="0070C0"/>
                </a:solidFill>
                <a:latin typeface="Times New Roman" panose="02020603050405020304" pitchFamily="18" charset="0"/>
                <a:ea typeface="宋体" panose="02010600030101010101" pitchFamily="2" charset="-122"/>
              </a:rPr>
              <a:t>       </a:t>
            </a:r>
            <a:r>
              <a:rPr lang="zh-CN" altLang="en-US" sz="1800" b="1" kern="100" dirty="0">
                <a:solidFill>
                  <a:srgbClr val="0070C0"/>
                </a:solidFill>
                <a:latin typeface="Times New Roman" panose="02020603050405020304" pitchFamily="18" charset="0"/>
                <a:ea typeface="宋体" panose="02010600030101010101" pitchFamily="2" charset="-122"/>
              </a:rPr>
              <a:t>建议</a:t>
            </a:r>
            <a:r>
              <a:rPr lang="zh-CN" altLang="en-US" sz="1800" b="1" kern="100" dirty="0">
                <a:solidFill>
                  <a:srgbClr val="0070C0"/>
                </a:solidFill>
                <a:latin typeface="Times New Roman" panose="02020603050405020304" pitchFamily="18" charset="0"/>
                <a:ea typeface="宋体" panose="02010600030101010101" pitchFamily="2" charset="-122"/>
                <a:sym typeface="Wingdings" panose="05000000000000000000" pitchFamily="2" charset="2"/>
              </a:rPr>
              <a:t>：</a:t>
            </a:r>
            <a:r>
              <a:rPr sz="1800" b="1" kern="100" dirty="0">
                <a:solidFill>
                  <a:srgbClr val="0070C0"/>
                </a:solidFill>
                <a:latin typeface="Times New Roman" panose="02020603050405020304" pitchFamily="18" charset="0"/>
                <a:ea typeface="宋体" panose="02010600030101010101" pitchFamily="2" charset="-122"/>
                <a:sym typeface="Wingdings" panose="05000000000000000000" pitchFamily="2" charset="2"/>
              </a:rPr>
              <a:t>（1）开发多元化的数据交易模式和方案，如“数据慈善模式”、“数据奖励模式”；“数据中间商撮合模式”“数据合伙模式”；（2）成立“北京市数商协会”，以贸易、金融、科创等行业为聚焦，培育资源类数商、技术型数商和第三方服务类数商</a:t>
            </a:r>
            <a:r>
              <a:rPr lang="zh-CN" sz="1800" b="1" kern="100" dirty="0">
                <a:solidFill>
                  <a:srgbClr val="0070C0"/>
                </a:solidFill>
                <a:latin typeface="Times New Roman" panose="02020603050405020304" pitchFamily="18" charset="0"/>
                <a:ea typeface="宋体" panose="02010600030101010101" pitchFamily="2" charset="-122"/>
                <a:sym typeface="Wingdings" panose="05000000000000000000" pitchFamily="2" charset="2"/>
              </a:rPr>
              <a:t>；（</a:t>
            </a:r>
            <a:r>
              <a:rPr lang="en-US" altLang="zh-CN" sz="1800" b="1" kern="100" dirty="0">
                <a:solidFill>
                  <a:srgbClr val="0070C0"/>
                </a:solidFill>
                <a:latin typeface="Times New Roman" panose="02020603050405020304" pitchFamily="18" charset="0"/>
                <a:ea typeface="宋体" panose="02010600030101010101" pitchFamily="2" charset="-122"/>
                <a:sym typeface="Wingdings" panose="05000000000000000000" pitchFamily="2" charset="2"/>
              </a:rPr>
              <a:t>3</a:t>
            </a:r>
            <a:r>
              <a:rPr lang="zh-CN" sz="1800" b="1" kern="100" dirty="0">
                <a:solidFill>
                  <a:srgbClr val="0070C0"/>
                </a:solidFill>
                <a:latin typeface="Times New Roman" panose="02020603050405020304" pitchFamily="18" charset="0"/>
                <a:ea typeface="宋体" panose="02010600030101010101" pitchFamily="2" charset="-122"/>
                <a:sym typeface="Wingdings" panose="05000000000000000000" pitchFamily="2" charset="2"/>
              </a:rPr>
              <a:t>）</a:t>
            </a:r>
            <a:r>
              <a:rPr lang="zh-CN" altLang="en-US" sz="1800" b="1" kern="100" dirty="0">
                <a:solidFill>
                  <a:srgbClr val="0070C0"/>
                </a:solidFill>
                <a:latin typeface="Times New Roman" panose="02020603050405020304" pitchFamily="18" charset="0"/>
                <a:ea typeface="宋体" panose="02010600030101010101" pitchFamily="2" charset="-122"/>
                <a:sym typeface="Wingdings" panose="05000000000000000000" pitchFamily="2" charset="2"/>
              </a:rPr>
              <a:t>试行首席数据官制度</a:t>
            </a:r>
            <a:endParaRPr sz="1800" b="1" kern="100" dirty="0">
              <a:solidFill>
                <a:srgbClr val="0070C0"/>
              </a:solidFill>
              <a:latin typeface="Times New Roman" panose="02020603050405020304" pitchFamily="18" charset="0"/>
              <a:ea typeface="宋体" panose="02010600030101010101" pitchFamily="2" charset="-122"/>
              <a:sym typeface="Wingdings" panose="05000000000000000000" pitchFamily="2" charset="2"/>
            </a:endParaRPr>
          </a:p>
          <a:p>
            <a:pPr algn="l">
              <a:lnSpc>
                <a:spcPct val="150000"/>
              </a:lnSpc>
              <a:buClrTx/>
              <a:buSzTx/>
              <a:buNone/>
            </a:pPr>
            <a:r>
              <a:rPr lang="en-US" altLang="zh-CN" sz="1800" b="1" kern="100" dirty="0">
                <a:solidFill>
                  <a:srgbClr val="C00000"/>
                </a:solidFill>
                <a:latin typeface="华文楷体" panose="02010600040101010101" pitchFamily="2" charset="-122"/>
                <a:ea typeface="华文楷体" panose="02010600040101010101" pitchFamily="2" charset="-122"/>
                <a:sym typeface="+mn-ea"/>
              </a:rPr>
              <a:t>   </a:t>
            </a:r>
            <a:r>
              <a:rPr lang="en-US" altLang="zh-CN" sz="2000" b="1" kern="100" dirty="0">
                <a:solidFill>
                  <a:srgbClr val="C00000"/>
                </a:solidFill>
                <a:latin typeface="华文楷体" panose="02010600040101010101" pitchFamily="2" charset="-122"/>
                <a:ea typeface="华文楷体" panose="02010600040101010101" pitchFamily="2" charset="-122"/>
                <a:sym typeface="+mn-ea"/>
              </a:rPr>
              <a:t>  </a:t>
            </a:r>
            <a:r>
              <a:rPr lang="zh-CN" altLang="en-US" sz="2000" b="1" kern="100" dirty="0">
                <a:solidFill>
                  <a:srgbClr val="C00000"/>
                </a:solidFill>
                <a:latin typeface="华文楷体" panose="02010600040101010101" pitchFamily="2" charset="-122"/>
                <a:ea typeface="华文楷体" panose="02010600040101010101" pitchFamily="2" charset="-122"/>
                <a:sym typeface="+mn-ea"/>
              </a:rPr>
              <a:t>（</a:t>
            </a:r>
            <a:r>
              <a:rPr lang="en-US" altLang="zh-CN" sz="2000" b="1" kern="100" dirty="0">
                <a:solidFill>
                  <a:srgbClr val="C00000"/>
                </a:solidFill>
                <a:latin typeface="华文楷体" panose="02010600040101010101" pitchFamily="2" charset="-122"/>
                <a:ea typeface="华文楷体" panose="02010600040101010101" pitchFamily="2" charset="-122"/>
                <a:sym typeface="+mn-ea"/>
              </a:rPr>
              <a:t>4</a:t>
            </a:r>
            <a:r>
              <a:rPr lang="zh-CN" altLang="en-US" sz="2000" b="1" kern="100" dirty="0">
                <a:solidFill>
                  <a:srgbClr val="C00000"/>
                </a:solidFill>
                <a:latin typeface="华文楷体" panose="02010600040101010101" pitchFamily="2" charset="-122"/>
                <a:ea typeface="华文楷体" panose="02010600040101010101" pitchFamily="2" charset="-122"/>
                <a:sym typeface="+mn-ea"/>
              </a:rPr>
              <a:t>）公共数据开放问题</a:t>
            </a:r>
          </a:p>
          <a:p>
            <a:pPr indent="0">
              <a:lnSpc>
                <a:spcPct val="150000"/>
              </a:lnSpc>
              <a:buNone/>
            </a:pPr>
            <a:r>
              <a:rPr lang="en-US" altLang="zh-CN" sz="1800" b="1" kern="100" dirty="0">
                <a:solidFill>
                  <a:srgbClr val="C00000"/>
                </a:solidFill>
                <a:latin typeface="华文楷体" panose="02010600040101010101" pitchFamily="2" charset="-122"/>
                <a:ea typeface="华文楷体" panose="02010600040101010101" pitchFamily="2" charset="-122"/>
                <a:cs typeface="华文楷体" panose="02010600040101010101" pitchFamily="2" charset="-122"/>
                <a:sym typeface="+mn-ea"/>
              </a:rPr>
              <a:t> </a:t>
            </a:r>
            <a:r>
              <a:rPr lang="en-US" altLang="zh-CN" sz="1800" b="1" kern="100" dirty="0">
                <a:latin typeface="Calibri" panose="020F0502020204030204" charset="0"/>
                <a:ea typeface="楷体" panose="02010609060101010101" pitchFamily="49" charset="-122"/>
                <a:cs typeface="华文楷体" panose="02010600040101010101" pitchFamily="2" charset="-122"/>
                <a:sym typeface="+mn-ea"/>
              </a:rPr>
              <a:t>   </a:t>
            </a:r>
            <a:r>
              <a:rPr lang="zh-CN" altLang="en-US" sz="1800" b="1" kern="100" dirty="0">
                <a:latin typeface="Calibri" panose="020F0502020204030204" charset="0"/>
                <a:ea typeface="楷体" panose="02010609060101010101" pitchFamily="49" charset="-122"/>
                <a:cs typeface="华文楷体" panose="02010600040101010101" pitchFamily="2" charset="-122"/>
                <a:sym typeface="+mn-ea"/>
              </a:rPr>
              <a:t>问题</a:t>
            </a:r>
            <a:r>
              <a:rPr lang="zh-CN" altLang="en-US" sz="1800" b="1" kern="100" dirty="0">
                <a:latin typeface="Times New Roman" panose="02020603050405020304" pitchFamily="18" charset="0"/>
                <a:ea typeface="楷体" panose="02010609060101010101" pitchFamily="49" charset="-122"/>
                <a:cs typeface="Times New Roman" panose="02020603050405020304" pitchFamily="18" charset="0"/>
                <a:sym typeface="+mn-ea"/>
              </a:rPr>
              <a:t>：（1）“政-企数据开放”场景下，公开数据开放数量有限，无法为市场形成高质量供给；（2）在“政-政数据共享”场景下，存在供需对接不畅、标准和规划不统一等问题；（3）在“企-政数据汇集”场景下，缺乏数据安全保障、数据泄露风险成本补偿等机制。</a:t>
            </a:r>
          </a:p>
          <a:p>
            <a:pPr indent="0">
              <a:lnSpc>
                <a:spcPct val="150000"/>
              </a:lnSpc>
              <a:buNone/>
            </a:pPr>
            <a:r>
              <a:rPr lang="en-US" altLang="zh-CN" sz="1800" b="1" kern="1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1800" b="1" kern="1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sym typeface="+mn-ea"/>
              </a:rPr>
              <a:t>建议</a:t>
            </a:r>
            <a:r>
              <a:rPr lang="zh-CN" altLang="en-US" sz="1800" b="1" kern="1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sz="1800" b="1" kern="1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（1）</a:t>
            </a:r>
            <a:r>
              <a:rPr sz="1800" b="1" kern="100" dirty="0">
                <a:solidFill>
                  <a:srgbClr val="0070C0"/>
                </a:solidFill>
                <a:latin typeface="Times New Roman" panose="02020603050405020304" pitchFamily="18" charset="0"/>
                <a:ea typeface="宋体" panose="02010600030101010101" pitchFamily="2" charset="-122"/>
                <a:sym typeface="Wingdings" panose="05000000000000000000" pitchFamily="2" charset="2"/>
              </a:rPr>
              <a:t>建设全市统一的公共数据开放平台，为数据开放主体提供统计分析、风险判断、质量评估、合规服务等服务（参考上海）；（2）特别地，建设跨境贸易数据管理平台，建立跨境贸易公共数据开放共享目录，明确开放共享数据类型及对应的共享目的、范围、方式、频率、应用场景及共享条件等（参考深圳）。</a:t>
            </a:r>
          </a:p>
          <a:p>
            <a:pPr indent="0">
              <a:lnSpc>
                <a:spcPct val="150000"/>
              </a:lnSpc>
              <a:buNone/>
            </a:pPr>
            <a:endParaRPr lang="zh-CN" altLang="en-US" sz="1800" b="1" kern="100" dirty="0">
              <a:solidFill>
                <a:srgbClr val="0070C0"/>
              </a:solidFill>
              <a:latin typeface="Times New Roman" panose="02020603050405020304" pitchFamily="18" charset="0"/>
              <a:ea typeface="宋体" panose="02010600030101010101" pitchFamily="2" charset="-122"/>
              <a:sym typeface="Wingdings" panose="05000000000000000000" pitchFamily="2" charset="2"/>
            </a:endParaRPr>
          </a:p>
          <a:p>
            <a:pPr indent="0">
              <a:lnSpc>
                <a:spcPct val="150000"/>
              </a:lnSpc>
              <a:buNone/>
            </a:pPr>
            <a:endParaRPr lang="zh-CN" altLang="en-US" sz="1800" b="1" kern="100" dirty="0">
              <a:solidFill>
                <a:srgbClr val="0070C0"/>
              </a:solidFill>
              <a:latin typeface="Times New Roman" panose="02020603050405020304" pitchFamily="18" charset="0"/>
              <a:ea typeface="宋体" panose="02010600030101010101" pitchFamily="2" charset="-122"/>
              <a:sym typeface="Wingdings" panose="05000000000000000000" pitchFamily="2" charset="2"/>
            </a:endParaRPr>
          </a:p>
          <a:p>
            <a:pPr indent="0">
              <a:lnSpc>
                <a:spcPct val="150000"/>
              </a:lnSpc>
              <a:buNone/>
            </a:pPr>
            <a:endParaRPr lang="zh-CN" altLang="en-US" sz="1800" b="1" kern="100" dirty="0">
              <a:solidFill>
                <a:srgbClr val="0070C0"/>
              </a:solidFill>
              <a:latin typeface="Times New Roman" panose="02020603050405020304" pitchFamily="18" charset="0"/>
              <a:ea typeface="宋体" panose="02010600030101010101" pitchFamily="2" charset="-122"/>
              <a:sym typeface="Wingdings" panose="05000000000000000000" pitchFamily="2" charset="2"/>
            </a:endParaRPr>
          </a:p>
          <a:p>
            <a:pPr indent="0">
              <a:lnSpc>
                <a:spcPct val="150000"/>
              </a:lnSpc>
              <a:buNone/>
            </a:pPr>
            <a:endParaRPr lang="zh-CN" altLang="en-US" sz="1800" b="1" kern="100" dirty="0">
              <a:solidFill>
                <a:srgbClr val="0070C0"/>
              </a:solidFill>
              <a:latin typeface="Times New Roman" panose="02020603050405020304" pitchFamily="18" charset="0"/>
              <a:ea typeface="宋体" panose="02010600030101010101" pitchFamily="2" charset="-122"/>
              <a:sym typeface="Wingdings" panose="05000000000000000000" pitchFamily="2" charset="2"/>
            </a:endParaRPr>
          </a:p>
          <a:p>
            <a:pPr indent="0">
              <a:lnSpc>
                <a:spcPct val="150000"/>
              </a:lnSpc>
              <a:buNone/>
            </a:pPr>
            <a:endParaRPr lang="zh-CN" altLang="en-US" sz="1800" b="1" kern="100" dirty="0">
              <a:solidFill>
                <a:srgbClr val="0070C0"/>
              </a:solidFill>
              <a:latin typeface="Times New Roman" panose="02020603050405020304" pitchFamily="18" charset="0"/>
              <a:ea typeface="宋体" panose="02010600030101010101" pitchFamily="2" charset="-122"/>
              <a:sym typeface="Wingdings" panose="05000000000000000000" pitchFamily="2" charset="2"/>
            </a:endParaRPr>
          </a:p>
          <a:p>
            <a:pPr indent="0">
              <a:lnSpc>
                <a:spcPct val="150000"/>
              </a:lnSpc>
              <a:buNone/>
            </a:pPr>
            <a:endParaRPr lang="zh-CN" altLang="en-US" sz="1800" b="1" kern="100" dirty="0">
              <a:solidFill>
                <a:srgbClr val="0070C0"/>
              </a:solidFill>
              <a:latin typeface="Times New Roman" panose="02020603050405020304" pitchFamily="18" charset="0"/>
              <a:ea typeface="宋体" panose="02010600030101010101" pitchFamily="2" charset="-122"/>
              <a:sym typeface="Wingdings" panose="05000000000000000000" pitchFamily="2" charset="2"/>
            </a:endParaRPr>
          </a:p>
          <a:p>
            <a:pPr indent="0">
              <a:lnSpc>
                <a:spcPct val="150000"/>
              </a:lnSpc>
              <a:buNone/>
            </a:pPr>
            <a:endParaRPr lang="en-US" altLang="zh-CN" sz="2400" b="1" kern="100" dirty="0">
              <a:solidFill>
                <a:srgbClr val="7030A0"/>
              </a:solidFill>
              <a:latin typeface="Times New Roman" panose="02020603050405020304" pitchFamily="18" charset="0"/>
              <a:ea typeface="宋体" panose="02010600030101010101" pitchFamily="2" charset="-122"/>
            </a:endParaRPr>
          </a:p>
          <a:p>
            <a:pPr indent="356870">
              <a:lnSpc>
                <a:spcPct val="150000"/>
              </a:lnSpc>
            </a:pPr>
            <a:endParaRPr lang="zh-CN" altLang="zh-CN" sz="1800" kern="100" dirty="0">
              <a:effectLst/>
              <a:latin typeface="Times New Roman" panose="02020603050405020304" pitchFamily="18" charset="0"/>
              <a:ea typeface="宋体" panose="02010600030101010101" pitchFamily="2" charset="-122"/>
            </a:endParaRPr>
          </a:p>
          <a:p>
            <a:pPr indent="356870">
              <a:lnSpc>
                <a:spcPct val="150000"/>
              </a:lnSpc>
            </a:pPr>
            <a:endParaRPr lang="zh-CN" altLang="zh-CN" sz="3200" b="1" kern="100" dirty="0">
              <a:latin typeface="楷体" panose="02010609060101010101" pitchFamily="49" charset="-122"/>
              <a:ea typeface="楷体" panose="02010609060101010101" pitchFamily="49" charset="-122"/>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EA01C5-4B0D-7EFD-74E2-669E1539491C}"/>
              </a:ext>
            </a:extLst>
          </p:cNvPr>
          <p:cNvSpPr>
            <a:spLocks noGrp="1"/>
          </p:cNvSpPr>
          <p:nvPr>
            <p:ph type="title"/>
          </p:nvPr>
        </p:nvSpPr>
        <p:spPr>
          <a:xfrm>
            <a:off x="786994" y="123725"/>
            <a:ext cx="10515600" cy="1105230"/>
          </a:xfrm>
        </p:spPr>
        <p:txBody>
          <a:bodyPr/>
          <a:lstStyle/>
          <a:p>
            <a:r>
              <a:rPr lang="en-US" altLang="zh-CN" dirty="0"/>
              <a:t>                           </a:t>
            </a:r>
            <a:r>
              <a:rPr lang="zh-CN" altLang="en-US" sz="4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主要内容</a:t>
            </a:r>
          </a:p>
        </p:txBody>
      </p:sp>
      <p:sp>
        <p:nvSpPr>
          <p:cNvPr id="3" name="内容占位符 2">
            <a:extLst>
              <a:ext uri="{FF2B5EF4-FFF2-40B4-BE49-F238E27FC236}">
                <a16:creationId xmlns:a16="http://schemas.microsoft.com/office/drawing/2014/main" id="{546DD3E4-2C57-A63E-5D8F-91A509D72EC2}"/>
              </a:ext>
            </a:extLst>
          </p:cNvPr>
          <p:cNvSpPr>
            <a:spLocks noGrp="1"/>
          </p:cNvSpPr>
          <p:nvPr>
            <p:ph idx="1"/>
          </p:nvPr>
        </p:nvSpPr>
        <p:spPr>
          <a:xfrm>
            <a:off x="548641" y="1506931"/>
            <a:ext cx="11455603" cy="4743184"/>
          </a:xfrm>
        </p:spPr>
        <p:txBody>
          <a:bodyPr>
            <a:normAutofit/>
          </a:bodyPr>
          <a:lstStyle/>
          <a:p>
            <a:pPr>
              <a:lnSpc>
                <a:spcPct val="150000"/>
              </a:lnSpc>
            </a:pPr>
            <a:r>
              <a:rPr lang="en-US" altLang="zh-CN" sz="3600" b="1" dirty="0">
                <a:latin typeface="楷体" panose="02010609060101010101" pitchFamily="49" charset="-122"/>
                <a:ea typeface="楷体" panose="02010609060101010101" pitchFamily="49" charset="-122"/>
              </a:rPr>
              <a:t>1.</a:t>
            </a:r>
            <a:r>
              <a:rPr lang="zh-CN" altLang="en-US" sz="3600" b="1" dirty="0">
                <a:latin typeface="楷体" panose="02010609060101010101" pitchFamily="49" charset="-122"/>
                <a:ea typeface="楷体" panose="02010609060101010101" pitchFamily="49" charset="-122"/>
              </a:rPr>
              <a:t>“贸易面向型”国际数据规则的特点及趋向</a:t>
            </a:r>
            <a:endParaRPr lang="en-US" altLang="zh-CN" sz="3600" b="1" dirty="0">
              <a:latin typeface="楷体" panose="02010609060101010101" pitchFamily="49" charset="-122"/>
              <a:ea typeface="楷体" panose="02010609060101010101" pitchFamily="49" charset="-122"/>
            </a:endParaRPr>
          </a:p>
          <a:p>
            <a:pPr>
              <a:lnSpc>
                <a:spcPct val="150000"/>
              </a:lnSpc>
            </a:pPr>
            <a:r>
              <a:rPr lang="en-US" altLang="zh-CN" sz="3600" b="1" dirty="0">
                <a:latin typeface="楷体" panose="02010609060101010101" pitchFamily="49" charset="-122"/>
                <a:ea typeface="楷体" panose="02010609060101010101" pitchFamily="49" charset="-122"/>
              </a:rPr>
              <a:t>2.</a:t>
            </a:r>
            <a:r>
              <a:rPr lang="zh-CN" altLang="en-US" sz="3600" b="1" dirty="0">
                <a:latin typeface="楷体" panose="02010609060101010101" pitchFamily="49" charset="-122"/>
                <a:ea typeface="楷体" panose="02010609060101010101" pitchFamily="49" charset="-122"/>
              </a:rPr>
              <a:t> 地方数据治理的基本原则及策略</a:t>
            </a:r>
            <a:endParaRPr lang="en-US" altLang="zh-CN" sz="3600" b="1" dirty="0">
              <a:latin typeface="楷体" panose="02010609060101010101" pitchFamily="49" charset="-122"/>
              <a:ea typeface="楷体" panose="02010609060101010101" pitchFamily="49" charset="-122"/>
            </a:endParaRPr>
          </a:p>
          <a:p>
            <a:pPr>
              <a:lnSpc>
                <a:spcPct val="150000"/>
              </a:lnSpc>
            </a:pPr>
            <a:r>
              <a:rPr lang="en-US" altLang="zh-CN" sz="3600" b="1" dirty="0">
                <a:solidFill>
                  <a:srgbClr val="FF0000"/>
                </a:solidFill>
                <a:latin typeface="楷体" panose="02010609060101010101" pitchFamily="49" charset="-122"/>
                <a:ea typeface="楷体" panose="02010609060101010101" pitchFamily="49" charset="-122"/>
              </a:rPr>
              <a:t>3. </a:t>
            </a:r>
            <a:r>
              <a:rPr lang="zh-CN" altLang="en-US" sz="3600" b="1" dirty="0">
                <a:solidFill>
                  <a:srgbClr val="FF0000"/>
                </a:solidFill>
                <a:latin typeface="楷体" panose="02010609060101010101" pitchFamily="49" charset="-122"/>
                <a:ea typeface="楷体" panose="02010609060101010101" pitchFamily="49" charset="-122"/>
              </a:rPr>
              <a:t>地方数据治理的代表性实践</a:t>
            </a:r>
            <a:endParaRPr lang="en-US" altLang="zh-CN" sz="3600" b="1" dirty="0">
              <a:solidFill>
                <a:srgbClr val="FF0000"/>
              </a:solidFill>
              <a:latin typeface="楷体" panose="02010609060101010101" pitchFamily="49" charset="-122"/>
              <a:ea typeface="楷体" panose="02010609060101010101" pitchFamily="49" charset="-122"/>
            </a:endParaRPr>
          </a:p>
          <a:p>
            <a:pPr>
              <a:lnSpc>
                <a:spcPct val="150000"/>
              </a:lnSpc>
            </a:pPr>
            <a:r>
              <a:rPr lang="en-US" altLang="zh-CN" sz="3600" b="1" dirty="0">
                <a:latin typeface="楷体" panose="02010609060101010101" pitchFamily="49" charset="-122"/>
                <a:ea typeface="楷体" panose="02010609060101010101" pitchFamily="49" charset="-122"/>
              </a:rPr>
              <a:t>4. </a:t>
            </a:r>
            <a:r>
              <a:rPr lang="zh-CN" altLang="en-US" sz="3600" b="1" dirty="0">
                <a:latin typeface="楷体" panose="02010609060101010101" pitchFamily="49" charset="-122"/>
                <a:ea typeface="楷体" panose="02010609060101010101" pitchFamily="49" charset="-122"/>
              </a:rPr>
              <a:t>地方数据治理与数字贸易发展</a:t>
            </a:r>
            <a:r>
              <a:rPr lang="zh-CN" altLang="en-US" dirty="0">
                <a:latin typeface="楷体" panose="02010609060101010101" pitchFamily="49" charset="-122"/>
                <a:ea typeface="楷体" panose="02010609060101010101" pitchFamily="49" charset="-122"/>
              </a:rPr>
              <a:t>（基于数字内容贸易视角）</a:t>
            </a:r>
          </a:p>
        </p:txBody>
      </p:sp>
    </p:spTree>
    <p:extLst>
      <p:ext uri="{BB962C8B-B14F-4D97-AF65-F5344CB8AC3E}">
        <p14:creationId xmlns:p14="http://schemas.microsoft.com/office/powerpoint/2010/main" val="9979954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A03019-21EA-CAB9-C30C-477D7C6597C5}"/>
              </a:ext>
            </a:extLst>
          </p:cNvPr>
          <p:cNvSpPr>
            <a:spLocks noGrp="1"/>
          </p:cNvSpPr>
          <p:nvPr>
            <p:ph type="title"/>
          </p:nvPr>
        </p:nvSpPr>
        <p:spPr>
          <a:xfrm>
            <a:off x="0" y="18255"/>
            <a:ext cx="11649955" cy="1325563"/>
          </a:xfrm>
        </p:spPr>
        <p:txBody>
          <a:bodyPr/>
          <a:lstStyle/>
          <a:p>
            <a:r>
              <a:rPr lang="en-US" altLang="zh-CN" sz="3200" b="1" kern="100" dirty="0">
                <a:latin typeface="Times New Roman" panose="02020603050405020304" pitchFamily="18" charset="0"/>
                <a:ea typeface="宋体" panose="02010600030101010101" pitchFamily="2" charset="-122"/>
              </a:rPr>
              <a:t>  1.</a:t>
            </a:r>
            <a:r>
              <a:rPr lang="zh-CN" altLang="zh-CN" sz="3200" b="1" kern="100" dirty="0">
                <a:effectLst/>
                <a:latin typeface="Times New Roman" panose="02020603050405020304" pitchFamily="18" charset="0"/>
                <a:ea typeface="宋体" panose="02010600030101010101" pitchFamily="2" charset="-122"/>
                <a:cs typeface="宋体" panose="02010600030101010101" pitchFamily="2" charset="-122"/>
              </a:rPr>
              <a:t>以捍卫安全底线为前提敦促数据跨境便利的“跨境流动治理”</a:t>
            </a:r>
            <a:endParaRPr lang="zh-CN" altLang="en-US" sz="3200" dirty="0"/>
          </a:p>
        </p:txBody>
      </p:sp>
      <p:sp>
        <p:nvSpPr>
          <p:cNvPr id="3" name="内容占位符 2">
            <a:extLst>
              <a:ext uri="{FF2B5EF4-FFF2-40B4-BE49-F238E27FC236}">
                <a16:creationId xmlns:a16="http://schemas.microsoft.com/office/drawing/2014/main" id="{2C610DE6-393B-B067-7B52-C36E988EAB7A}"/>
              </a:ext>
            </a:extLst>
          </p:cNvPr>
          <p:cNvSpPr>
            <a:spLocks noGrp="1"/>
          </p:cNvSpPr>
          <p:nvPr>
            <p:ph idx="1"/>
          </p:nvPr>
        </p:nvSpPr>
        <p:spPr>
          <a:xfrm>
            <a:off x="368834" y="1182453"/>
            <a:ext cx="11564470" cy="5008990"/>
          </a:xfrm>
        </p:spPr>
        <p:txBody>
          <a:bodyPr>
            <a:normAutofit fontScale="92500"/>
          </a:bodyPr>
          <a:lstStyle/>
          <a:p>
            <a:r>
              <a:rPr lang="zh-CN" altLang="en-US"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典型做法之一：“数据分级分类”</a:t>
            </a:r>
            <a:r>
              <a:rPr lang="en-US" altLang="zh-CN"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“重要数据”</a:t>
            </a:r>
            <a:endParaRPr lang="en-US" altLang="zh-CN"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endParaRPr lang="en-US" altLang="zh-CN"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en-US" altLang="zh-CN" sz="2000" dirty="0">
                <a:latin typeface="楷体" panose="02010609060101010101" pitchFamily="49" charset="-122"/>
                <a:ea typeface="楷体" panose="02010609060101010101" pitchFamily="49" charset="-122"/>
              </a:rPr>
              <a:t> </a:t>
            </a:r>
            <a:r>
              <a:rPr lang="en-US" altLang="zh-CN" dirty="0">
                <a:latin typeface="楷体" panose="02010609060101010101" pitchFamily="49" charset="-122"/>
                <a:ea typeface="楷体" panose="02010609060101010101" pitchFamily="49" charset="-122"/>
              </a:rPr>
              <a:t>2024</a:t>
            </a:r>
            <a:r>
              <a:rPr lang="zh-CN" altLang="en-US" dirty="0">
                <a:latin typeface="楷体" panose="02010609060101010101" pitchFamily="49" charset="-122"/>
                <a:ea typeface="楷体" panose="02010609060101010101" pitchFamily="49" charset="-122"/>
              </a:rPr>
              <a:t>年</a:t>
            </a:r>
            <a:r>
              <a:rPr lang="en-US" altLang="zh-CN" dirty="0">
                <a:latin typeface="楷体" panose="02010609060101010101" pitchFamily="49" charset="-122"/>
                <a:ea typeface="楷体" panose="02010609060101010101" pitchFamily="49" charset="-122"/>
              </a:rPr>
              <a:t>2</a:t>
            </a:r>
            <a:r>
              <a:rPr lang="zh-CN" altLang="en-US" dirty="0">
                <a:latin typeface="楷体" panose="02010609060101010101" pitchFamily="49" charset="-122"/>
                <a:ea typeface="楷体" panose="02010609060101010101" pitchFamily="49" charset="-122"/>
              </a:rPr>
              <a:t>月</a:t>
            </a:r>
            <a:r>
              <a:rPr lang="en-US" altLang="zh-CN" dirty="0">
                <a:latin typeface="楷体" panose="02010609060101010101" pitchFamily="49" charset="-122"/>
                <a:ea typeface="楷体" panose="02010609060101010101" pitchFamily="49" charset="-122"/>
              </a:rPr>
              <a:t>23</a:t>
            </a:r>
            <a:r>
              <a:rPr lang="zh-CN" altLang="en-US" dirty="0">
                <a:latin typeface="楷体" panose="02010609060101010101" pitchFamily="49" charset="-122"/>
                <a:ea typeface="楷体" panose="02010609060101010101" pitchFamily="49" charset="-122"/>
              </a:rPr>
              <a:t>：天津市商务局、中国（天津）自由贸易试验区（以下简称“天津自贸试验区”）管委会联合发布了</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中国（天津）自由贸易试验区企业</a:t>
            </a:r>
            <a:r>
              <a:rPr lang="zh-CN" altLang="en-US" b="1" dirty="0">
                <a:latin typeface="楷体" panose="02010609060101010101" pitchFamily="49" charset="-122"/>
                <a:ea typeface="楷体" panose="02010609060101010101" pitchFamily="49" charset="-122"/>
              </a:rPr>
              <a:t>数据分类分级标准规范</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（以下简称“</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标准规范</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），为自贸试验区企业开展</a:t>
            </a:r>
            <a:r>
              <a:rPr lang="zh-CN" altLang="en-US" u="sng" dirty="0">
                <a:latin typeface="楷体" panose="02010609060101010101" pitchFamily="49" charset="-122"/>
                <a:ea typeface="楷体" panose="02010609060101010101" pitchFamily="49" charset="-122"/>
              </a:rPr>
              <a:t>数据分类分级提供指导</a:t>
            </a:r>
            <a:r>
              <a:rPr lang="zh-CN" altLang="en-US" dirty="0">
                <a:latin typeface="楷体" panose="02010609060101010101" pitchFamily="49" charset="-122"/>
                <a:ea typeface="楷体" panose="02010609060101010101" pitchFamily="49" charset="-122"/>
              </a:rPr>
              <a:t>，促进企业数据安全有序流动，做强做优做大数字经济。这也是全国首个自贸试验区数据分类分级标准规范，填补了该领域制度空白。将企业数据</a:t>
            </a:r>
            <a:r>
              <a:rPr lang="zh-CN" altLang="en-US"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分成</a:t>
            </a:r>
            <a:r>
              <a:rPr lang="en-US" altLang="zh-CN"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13</a:t>
            </a:r>
            <a:r>
              <a:rPr lang="zh-CN" altLang="en-US"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个大类、</a:t>
            </a:r>
            <a:r>
              <a:rPr lang="en-US" altLang="zh-CN"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40</a:t>
            </a:r>
            <a:r>
              <a:rPr lang="zh-CN" altLang="en-US"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个子类</a:t>
            </a:r>
            <a:r>
              <a:rPr lang="zh-CN" altLang="en-US" dirty="0">
                <a:latin typeface="楷体" panose="02010609060101010101" pitchFamily="49" charset="-122"/>
                <a:ea typeface="楷体" panose="02010609060101010101" pitchFamily="49" charset="-122"/>
              </a:rPr>
              <a:t>，从高到低分为</a:t>
            </a:r>
            <a:r>
              <a:rPr lang="zh-CN" altLang="en-US"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核心、重要、一般</a:t>
            </a:r>
            <a:r>
              <a:rPr lang="en-US" altLang="zh-CN" dirty="0">
                <a:latin typeface="楷体" panose="02010609060101010101" pitchFamily="49" charset="-122"/>
                <a:ea typeface="楷体" panose="02010609060101010101" pitchFamily="49" charset="-122"/>
              </a:rPr>
              <a:t>3</a:t>
            </a:r>
            <a:r>
              <a:rPr lang="zh-CN" altLang="en-US" dirty="0">
                <a:latin typeface="楷体" panose="02010609060101010101" pitchFamily="49" charset="-122"/>
                <a:ea typeface="楷体" panose="02010609060101010101" pitchFamily="49" charset="-122"/>
              </a:rPr>
              <a:t>个级别，</a:t>
            </a:r>
            <a:r>
              <a:rPr lang="zh-CN" altLang="en-US" u="sng" dirty="0">
                <a:latin typeface="楷体" panose="02010609060101010101" pitchFamily="49" charset="-122"/>
                <a:ea typeface="楷体" panose="02010609060101010101" pitchFamily="49" charset="-122"/>
              </a:rPr>
              <a:t>明确了重要数据的识别标准</a:t>
            </a:r>
            <a:r>
              <a:rPr lang="zh-CN" altLang="en-US" dirty="0">
                <a:latin typeface="楷体" panose="02010609060101010101" pitchFamily="49" charset="-122"/>
                <a:ea typeface="楷体" panose="02010609060101010101" pitchFamily="49" charset="-122"/>
              </a:rPr>
              <a:t>。</a:t>
            </a:r>
            <a:endParaRPr lang="en-US" altLang="zh-CN" dirty="0">
              <a:latin typeface="楷体" panose="02010609060101010101" pitchFamily="49" charset="-122"/>
              <a:ea typeface="楷体" panose="02010609060101010101" pitchFamily="49" charset="-122"/>
            </a:endParaRPr>
          </a:p>
          <a:p>
            <a:endParaRPr lang="en-US" altLang="zh-CN" dirty="0">
              <a:latin typeface="楷体" panose="02010609060101010101" pitchFamily="49" charset="-122"/>
              <a:ea typeface="楷体" panose="02010609060101010101" pitchFamily="49" charset="-122"/>
            </a:endParaRPr>
          </a:p>
          <a:p>
            <a:r>
              <a:rPr lang="zh-CN" altLang="zh-CN" dirty="0">
                <a:latin typeface="楷体" panose="02010609060101010101" pitchFamily="49" charset="-122"/>
                <a:ea typeface="楷体" panose="02010609060101010101" pitchFamily="49" charset="-122"/>
              </a:rPr>
              <a:t>目前北京市、上海市</a:t>
            </a:r>
            <a:r>
              <a:rPr lang="zh-CN" altLang="en-US" dirty="0">
                <a:latin typeface="楷体" panose="02010609060101010101" pitchFamily="49" charset="-122"/>
                <a:ea typeface="楷体" panose="02010609060101010101" pitchFamily="49" charset="-122"/>
              </a:rPr>
              <a:t>、杭州市</a:t>
            </a:r>
            <a:r>
              <a:rPr lang="zh-CN" altLang="zh-CN" dirty="0">
                <a:latin typeface="楷体" panose="02010609060101010101" pitchFamily="49" charset="-122"/>
                <a:ea typeface="楷体" panose="02010609060101010101" pitchFamily="49" charset="-122"/>
              </a:rPr>
              <a:t>等在积极探索“重要数据”和“个人敏感信息”的概念界定，出台特定行业的“重要数据目录”</a:t>
            </a:r>
            <a:endParaRPr lang="zh-CN" altLang="en-US"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0199964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A03019-21EA-CAB9-C30C-477D7C6597C5}"/>
              </a:ext>
            </a:extLst>
          </p:cNvPr>
          <p:cNvSpPr>
            <a:spLocks noGrp="1"/>
          </p:cNvSpPr>
          <p:nvPr>
            <p:ph type="title"/>
          </p:nvPr>
        </p:nvSpPr>
        <p:spPr>
          <a:xfrm>
            <a:off x="85486" y="18255"/>
            <a:ext cx="11564469" cy="1325563"/>
          </a:xfrm>
        </p:spPr>
        <p:txBody>
          <a:bodyPr/>
          <a:lstStyle/>
          <a:p>
            <a:r>
              <a:rPr lang="en-US" altLang="zh-CN" sz="3200" b="1" kern="100" dirty="0">
                <a:latin typeface="Times New Roman" panose="02020603050405020304" pitchFamily="18" charset="0"/>
                <a:ea typeface="宋体" panose="02010600030101010101" pitchFamily="2" charset="-122"/>
              </a:rPr>
              <a:t>   1.</a:t>
            </a:r>
            <a:r>
              <a:rPr lang="zh-CN" altLang="zh-CN" sz="3200" b="1" kern="100" dirty="0">
                <a:effectLst/>
                <a:latin typeface="Times New Roman" panose="02020603050405020304" pitchFamily="18" charset="0"/>
                <a:ea typeface="宋体" panose="02010600030101010101" pitchFamily="2" charset="-122"/>
                <a:cs typeface="宋体" panose="02010600030101010101" pitchFamily="2" charset="-122"/>
              </a:rPr>
              <a:t>以捍卫安全底线为前提敦促数据跨境便利的“跨境流动治理”</a:t>
            </a:r>
            <a:endParaRPr lang="zh-CN" altLang="en-US" sz="3200" dirty="0"/>
          </a:p>
        </p:txBody>
      </p:sp>
      <p:sp>
        <p:nvSpPr>
          <p:cNvPr id="3" name="内容占位符 2">
            <a:extLst>
              <a:ext uri="{FF2B5EF4-FFF2-40B4-BE49-F238E27FC236}">
                <a16:creationId xmlns:a16="http://schemas.microsoft.com/office/drawing/2014/main" id="{2C610DE6-393B-B067-7B52-C36E988EAB7A}"/>
              </a:ext>
            </a:extLst>
          </p:cNvPr>
          <p:cNvSpPr>
            <a:spLocks noGrp="1"/>
          </p:cNvSpPr>
          <p:nvPr>
            <p:ph idx="1"/>
          </p:nvPr>
        </p:nvSpPr>
        <p:spPr>
          <a:xfrm>
            <a:off x="313765" y="1343818"/>
            <a:ext cx="11564470" cy="5208775"/>
          </a:xfrm>
        </p:spPr>
        <p:txBody>
          <a:bodyPr>
            <a:normAutofit/>
          </a:bodyPr>
          <a:lstStyle/>
          <a:p>
            <a:r>
              <a:rPr lang="zh-CN" altLang="en-US"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典型做法之二：</a:t>
            </a:r>
            <a:r>
              <a:rPr lang="zh-CN" altLang="zh-CN"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提升新型基础设施水平或辅之以技术手段实现数据安全存储与高效流通。</a:t>
            </a:r>
            <a:endParaRPr lang="en-US" altLang="zh-CN"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0" indent="0">
              <a:buNone/>
            </a:pPr>
            <a:r>
              <a:rPr lang="en-US" altLang="zh-CN" sz="2400"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zh-CN" sz="2400" kern="100" dirty="0">
                <a:latin typeface="楷体" panose="02010609060101010101" pitchFamily="49" charset="-122"/>
                <a:ea typeface="楷体" panose="02010609060101010101" pitchFamily="49" charset="-122"/>
              </a:rPr>
              <a:t>例如，</a:t>
            </a:r>
            <a:r>
              <a:rPr lang="zh-CN" altLang="zh-CN" sz="2400" u="sng" kern="100" dirty="0">
                <a:latin typeface="楷体" panose="02010609060101010101" pitchFamily="49" charset="-122"/>
                <a:ea typeface="楷体" panose="02010609060101010101" pitchFamily="49" charset="-122"/>
              </a:rPr>
              <a:t>上海市和深圳市</a:t>
            </a:r>
            <a:r>
              <a:rPr lang="zh-CN" altLang="zh-CN" sz="2400" kern="100" dirty="0">
                <a:latin typeface="楷体" panose="02010609060101010101" pitchFamily="49" charset="-122"/>
                <a:ea typeface="楷体" panose="02010609060101010101" pitchFamily="49" charset="-122"/>
              </a:rPr>
              <a:t>分别建设“信息飞鱼”全球数字经济创新岛和数据传输专用通道用于提升数据传输效率。</a:t>
            </a:r>
            <a:endParaRPr lang="en-US" altLang="zh-CN" sz="2400" kern="100" dirty="0">
              <a:latin typeface="楷体" panose="02010609060101010101" pitchFamily="49" charset="-122"/>
              <a:ea typeface="楷体" panose="02010609060101010101" pitchFamily="49" charset="-122"/>
            </a:endParaRPr>
          </a:p>
          <a:p>
            <a:pPr algn="just" latinLnBrk="1"/>
            <a:endParaRPr lang="en-US" altLang="zh-CN" sz="2400" kern="100" dirty="0">
              <a:latin typeface="楷体" panose="02010609060101010101" pitchFamily="49" charset="-122"/>
              <a:ea typeface="楷体" panose="02010609060101010101" pitchFamily="49" charset="-122"/>
            </a:endParaRPr>
          </a:p>
          <a:p>
            <a:r>
              <a:rPr lang="zh-CN" altLang="en-US"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典型做法之三：</a:t>
            </a:r>
            <a:r>
              <a:rPr lang="zh-CN" altLang="zh-CN"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聚焦于“安全评估”“标准合同”“个人信息保护认证”等数据出境路径，在国家授权范围内简化数据出境相关行政审批程序，并为企业提供数据跨境合规指导培训，以降低企业数据跨境合规风险与成本。</a:t>
            </a:r>
            <a:endParaRPr lang="en-US" altLang="zh-CN"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zh-CN" altLang="zh-CN" sz="2400" kern="100" dirty="0">
                <a:latin typeface="楷体" panose="02010609060101010101" pitchFamily="49" charset="-122"/>
                <a:ea typeface="楷体" panose="02010609060101010101" pitchFamily="49" charset="-122"/>
              </a:rPr>
              <a:t>例如，</a:t>
            </a:r>
            <a:r>
              <a:rPr lang="zh-CN" altLang="zh-CN" sz="2400" b="1" u="sng" kern="100" dirty="0">
                <a:latin typeface="楷体" panose="02010609060101010101" pitchFamily="49" charset="-122"/>
                <a:ea typeface="楷体" panose="02010609060101010101" pitchFamily="49" charset="-122"/>
              </a:rPr>
              <a:t>粤港澳大湾区</a:t>
            </a:r>
            <a:r>
              <a:rPr lang="zh-CN" altLang="zh-CN" sz="2400" kern="100" dirty="0">
                <a:latin typeface="楷体" panose="02010609060101010101" pitchFamily="49" charset="-122"/>
                <a:ea typeface="楷体" panose="02010609060101010101" pitchFamily="49" charset="-122"/>
              </a:rPr>
              <a:t>都推出数据出境安全评估线上申报平台，为属地企业开通“一站式”便捷申报通道；</a:t>
            </a:r>
            <a:r>
              <a:rPr lang="zh-CN" altLang="zh-CN" sz="2400" b="1" u="sng" kern="100" dirty="0">
                <a:latin typeface="楷体" panose="02010609060101010101" pitchFamily="49" charset="-122"/>
                <a:ea typeface="楷体" panose="02010609060101010101" pitchFamily="49" charset="-122"/>
              </a:rPr>
              <a:t>北京市</a:t>
            </a:r>
            <a:r>
              <a:rPr lang="zh-CN" altLang="zh-CN" sz="2400" kern="100" dirty="0">
                <a:latin typeface="楷体" panose="02010609060101010101" pitchFamily="49" charset="-122"/>
                <a:ea typeface="楷体" panose="02010609060101010101" pitchFamily="49" charset="-122"/>
              </a:rPr>
              <a:t>建立数据出境绿色通道，服务于复杂数据出境业务。</a:t>
            </a:r>
            <a:r>
              <a:rPr lang="zh-CN" altLang="zh-CN" sz="2400" b="1" u="sng" kern="100" dirty="0">
                <a:latin typeface="楷体" panose="02010609060101010101" pitchFamily="49" charset="-122"/>
                <a:ea typeface="楷体" panose="02010609060101010101" pitchFamily="49" charset="-122"/>
              </a:rPr>
              <a:t>苏州市</a:t>
            </a:r>
            <a:r>
              <a:rPr lang="zh-CN" altLang="zh-CN" sz="2400" kern="100" dirty="0">
                <a:latin typeface="楷体" panose="02010609060101010101" pitchFamily="49" charset="-122"/>
                <a:ea typeface="楷体" panose="02010609060101010101" pitchFamily="49" charset="-122"/>
              </a:rPr>
              <a:t>均在门户网站、移动端等均推出了数据出境安全评估申报备案线上平台，为属地企业开通“一站式”申报便捷通道，企业可避免提交大量纸质材料。</a:t>
            </a:r>
            <a:endParaRPr lang="zh-CN" altLang="en-US" sz="2400" kern="1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7569769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A03019-21EA-CAB9-C30C-477D7C6597C5}"/>
              </a:ext>
            </a:extLst>
          </p:cNvPr>
          <p:cNvSpPr>
            <a:spLocks noGrp="1"/>
          </p:cNvSpPr>
          <p:nvPr>
            <p:ph type="title"/>
          </p:nvPr>
        </p:nvSpPr>
        <p:spPr>
          <a:xfrm>
            <a:off x="472887" y="68091"/>
            <a:ext cx="11107911" cy="792521"/>
          </a:xfrm>
        </p:spPr>
        <p:txBody>
          <a:bodyPr/>
          <a:lstStyle/>
          <a:p>
            <a:pPr algn="ctr"/>
            <a:r>
              <a:rPr lang="en-US" altLang="zh-CN" sz="3200" b="1" kern="100" dirty="0">
                <a:latin typeface="Times New Roman" panose="02020603050405020304" pitchFamily="18" charset="0"/>
                <a:ea typeface="宋体" panose="02010600030101010101" pitchFamily="2" charset="-122"/>
              </a:rPr>
              <a:t>2.</a:t>
            </a:r>
            <a:r>
              <a:rPr lang="zh-CN" altLang="zh-CN" sz="3200" b="1" kern="100" dirty="0">
                <a:latin typeface="Times New Roman" panose="02020603050405020304" pitchFamily="18" charset="0"/>
                <a:ea typeface="宋体" panose="02010600030101010101" pitchFamily="2" charset="-122"/>
              </a:rPr>
              <a:t>激发数据要素活力的“交易流通治理”</a:t>
            </a:r>
            <a:endParaRPr lang="zh-CN" altLang="en-US" sz="3200" b="1" kern="100" dirty="0">
              <a:latin typeface="Times New Roman" panose="02020603050405020304" pitchFamily="18" charset="0"/>
              <a:ea typeface="宋体" panose="02010600030101010101" pitchFamily="2" charset="-122"/>
            </a:endParaRPr>
          </a:p>
        </p:txBody>
      </p:sp>
      <p:sp>
        <p:nvSpPr>
          <p:cNvPr id="3" name="内容占位符 2">
            <a:extLst>
              <a:ext uri="{FF2B5EF4-FFF2-40B4-BE49-F238E27FC236}">
                <a16:creationId xmlns:a16="http://schemas.microsoft.com/office/drawing/2014/main" id="{2C610DE6-393B-B067-7B52-C36E988EAB7A}"/>
              </a:ext>
            </a:extLst>
          </p:cNvPr>
          <p:cNvSpPr>
            <a:spLocks noGrp="1"/>
          </p:cNvSpPr>
          <p:nvPr>
            <p:ph idx="1"/>
          </p:nvPr>
        </p:nvSpPr>
        <p:spPr>
          <a:xfrm>
            <a:off x="224757" y="776087"/>
            <a:ext cx="11742485" cy="5509452"/>
          </a:xfrm>
        </p:spPr>
        <p:txBody>
          <a:bodyPr>
            <a:normAutofit fontScale="25000" lnSpcReduction="20000"/>
          </a:bodyPr>
          <a:lstStyle/>
          <a:p>
            <a:pPr>
              <a:lnSpc>
                <a:spcPct val="120000"/>
              </a:lnSpc>
            </a:pPr>
            <a:r>
              <a:rPr lang="zh-CN" altLang="zh-CN" sz="10000" kern="100" dirty="0">
                <a:latin typeface="楷体" panose="02010609060101010101" pitchFamily="49" charset="-122"/>
                <a:ea typeface="楷体" panose="02010609060101010101" pitchFamily="49" charset="-122"/>
              </a:rPr>
              <a:t>国家层面从数据要素基础制度入手，对数据产权制度、要素流通和交易制度以及要素收益分配制度提出了要求。在此背景下，地方政府的治理重点就在于遵照国家指明的方向和思路，来具体出台或落实相关的制度建设，以求充分发挥数据要素在资源配置中的引领优化和协调作用。中国地方政府自</a:t>
            </a:r>
            <a:r>
              <a:rPr lang="en-US" altLang="zh-CN" sz="10000" kern="100" dirty="0">
                <a:latin typeface="楷体" panose="02010609060101010101" pitchFamily="49" charset="-122"/>
                <a:ea typeface="楷体" panose="02010609060101010101" pitchFamily="49" charset="-122"/>
              </a:rPr>
              <a:t>2014</a:t>
            </a:r>
            <a:r>
              <a:rPr lang="zh-CN" altLang="zh-CN" sz="10000" kern="100" dirty="0">
                <a:latin typeface="楷体" panose="02010609060101010101" pitchFamily="49" charset="-122"/>
                <a:ea typeface="楷体" panose="02010609060101010101" pitchFamily="49" charset="-122"/>
              </a:rPr>
              <a:t>年起就相继启动了政府参与型数据交易平台建设的有益尝试，围绕着两个领域进行创新实践：</a:t>
            </a:r>
            <a:endParaRPr lang="en-US" altLang="zh-CN" sz="10000" kern="100" dirty="0">
              <a:latin typeface="楷体" panose="02010609060101010101" pitchFamily="49" charset="-122"/>
              <a:ea typeface="楷体" panose="02010609060101010101" pitchFamily="49" charset="-122"/>
            </a:endParaRPr>
          </a:p>
          <a:p>
            <a:pPr>
              <a:lnSpc>
                <a:spcPct val="120000"/>
              </a:lnSpc>
            </a:pPr>
            <a:r>
              <a:rPr lang="zh-CN" altLang="en-US" sz="112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典型做法之一：</a:t>
            </a:r>
            <a:r>
              <a:rPr lang="zh-CN" altLang="zh-CN" sz="112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出台数据条例以降低数据交易的政策性和法律性风险，为数据交易市场释放清晰信号。</a:t>
            </a:r>
            <a:r>
              <a:rPr lang="zh-CN" altLang="zh-CN" sz="10000" kern="100" dirty="0">
                <a:latin typeface="楷体" panose="02010609060101010101" pitchFamily="49" charset="-122"/>
                <a:ea typeface="楷体" panose="02010609060101010101" pitchFamily="49" charset="-122"/>
              </a:rPr>
              <a:t>例如深圳市和北京市建立数据产权审查机制、构建数字产权存证登记程序，为“三权分置”的数据产权制度框架奠定制度基础。</a:t>
            </a:r>
            <a:endParaRPr lang="en-US" altLang="zh-CN" sz="10000" kern="100" dirty="0">
              <a:latin typeface="楷体" panose="02010609060101010101" pitchFamily="49" charset="-122"/>
              <a:ea typeface="楷体" panose="02010609060101010101" pitchFamily="49" charset="-122"/>
            </a:endParaRPr>
          </a:p>
          <a:p>
            <a:pPr>
              <a:lnSpc>
                <a:spcPct val="120000"/>
              </a:lnSpc>
            </a:pPr>
            <a:r>
              <a:rPr lang="zh-CN" altLang="en-US" sz="112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典型做法之二：</a:t>
            </a:r>
            <a:r>
              <a:rPr lang="zh-CN" altLang="zh-CN" sz="112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实现从简单的“数据撮合”到“数据超市”再到“数据生态”的转型升级。</a:t>
            </a:r>
            <a:r>
              <a:rPr lang="zh-CN" altLang="zh-CN" sz="10000" kern="100" dirty="0">
                <a:latin typeface="楷体" panose="02010609060101010101" pitchFamily="49" charset="-122"/>
                <a:ea typeface="楷体" panose="02010609060101010101" pitchFamily="49" charset="-122"/>
              </a:rPr>
              <a:t>近年来，各地方政府纷纷尝试开发多元化的数据交易模式，针对数据要素的定价、托管、审计和法律咨询等环节出台治理举措，发挥数据资源的规模经济效应。如</a:t>
            </a:r>
            <a:r>
              <a:rPr lang="zh-CN" altLang="zh-CN" sz="10000" u="sng" kern="100" dirty="0">
                <a:latin typeface="楷体" panose="02010609060101010101" pitchFamily="49" charset="-122"/>
                <a:ea typeface="楷体" panose="02010609060101010101" pitchFamily="49" charset="-122"/>
              </a:rPr>
              <a:t>北京市</a:t>
            </a:r>
            <a:r>
              <a:rPr lang="zh-CN" altLang="zh-CN" sz="10000" kern="100" dirty="0">
                <a:latin typeface="楷体" panose="02010609060101010101" pitchFamily="49" charset="-122"/>
                <a:ea typeface="楷体" panose="02010609060101010101" pitchFamily="49" charset="-122"/>
              </a:rPr>
              <a:t>率先构建数字经济中介服务体系和首席数据官制度，再如</a:t>
            </a:r>
            <a:r>
              <a:rPr lang="zh-CN" altLang="zh-CN" sz="10000" u="sng" kern="100" dirty="0">
                <a:latin typeface="楷体" panose="02010609060101010101" pitchFamily="49" charset="-122"/>
                <a:ea typeface="楷体" panose="02010609060101010101" pitchFamily="49" charset="-122"/>
              </a:rPr>
              <a:t>上海市、福建省</a:t>
            </a:r>
            <a:r>
              <a:rPr lang="zh-CN" altLang="zh-CN" sz="10000" kern="100" dirty="0">
                <a:latin typeface="楷体" panose="02010609060101010101" pitchFamily="49" charset="-122"/>
                <a:ea typeface="楷体" panose="02010609060101010101" pitchFamily="49" charset="-122"/>
              </a:rPr>
              <a:t>等地都聚焦贸易、金融、科创等行业培育多元化数字服务商等。</a:t>
            </a:r>
          </a:p>
          <a:p>
            <a:pPr>
              <a:lnSpc>
                <a:spcPct val="120000"/>
              </a:lnSpc>
            </a:pPr>
            <a:endParaRPr lang="en-US" altLang="zh-CN" sz="9600" u="sng" kern="100" dirty="0">
              <a:effectLst/>
              <a:latin typeface="楷体" panose="02010609060101010101" pitchFamily="49" charset="-122"/>
              <a:ea typeface="楷体" panose="02010609060101010101" pitchFamily="49" charset="-122"/>
              <a:cs typeface="方正楷体简体"/>
            </a:endParaRPr>
          </a:p>
          <a:p>
            <a:endParaRPr lang="zh-CN" altLang="en-US" sz="2400" kern="1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6684770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A03019-21EA-CAB9-C30C-477D7C6597C5}"/>
              </a:ext>
            </a:extLst>
          </p:cNvPr>
          <p:cNvSpPr>
            <a:spLocks noGrp="1"/>
          </p:cNvSpPr>
          <p:nvPr>
            <p:ph type="title"/>
          </p:nvPr>
        </p:nvSpPr>
        <p:spPr>
          <a:xfrm>
            <a:off x="542044" y="18256"/>
            <a:ext cx="11107911" cy="750148"/>
          </a:xfrm>
        </p:spPr>
        <p:txBody>
          <a:bodyPr/>
          <a:lstStyle/>
          <a:p>
            <a:pPr algn="ctr"/>
            <a:r>
              <a:rPr lang="en-US" altLang="zh-CN" sz="3200" b="1" kern="100" dirty="0">
                <a:latin typeface="Times New Roman" panose="02020603050405020304" pitchFamily="18" charset="0"/>
                <a:ea typeface="宋体" panose="02010600030101010101" pitchFamily="2" charset="-122"/>
              </a:rPr>
              <a:t>3.</a:t>
            </a:r>
            <a:r>
              <a:rPr lang="zh-CN" altLang="zh-CN" sz="3200" b="1" kern="100" dirty="0">
                <a:latin typeface="Times New Roman" panose="02020603050405020304" pitchFamily="18" charset="0"/>
                <a:ea typeface="宋体" panose="02010600030101010101" pitchFamily="2" charset="-122"/>
              </a:rPr>
              <a:t>促进公共数据应用开发的“共享开放治理”</a:t>
            </a:r>
            <a:endParaRPr lang="zh-CN" altLang="en-US" sz="3200" b="1" kern="100" dirty="0">
              <a:latin typeface="Times New Roman" panose="02020603050405020304" pitchFamily="18" charset="0"/>
              <a:ea typeface="宋体" panose="02010600030101010101" pitchFamily="2" charset="-122"/>
            </a:endParaRPr>
          </a:p>
        </p:txBody>
      </p:sp>
      <p:sp>
        <p:nvSpPr>
          <p:cNvPr id="3" name="内容占位符 2">
            <a:extLst>
              <a:ext uri="{FF2B5EF4-FFF2-40B4-BE49-F238E27FC236}">
                <a16:creationId xmlns:a16="http://schemas.microsoft.com/office/drawing/2014/main" id="{2C610DE6-393B-B067-7B52-C36E988EAB7A}"/>
              </a:ext>
            </a:extLst>
          </p:cNvPr>
          <p:cNvSpPr>
            <a:spLocks noGrp="1"/>
          </p:cNvSpPr>
          <p:nvPr>
            <p:ph idx="1"/>
          </p:nvPr>
        </p:nvSpPr>
        <p:spPr>
          <a:xfrm>
            <a:off x="313765" y="822192"/>
            <a:ext cx="11564470" cy="5870601"/>
          </a:xfrm>
        </p:spPr>
        <p:txBody>
          <a:bodyPr>
            <a:normAutofit/>
          </a:bodyPr>
          <a:lstStyle/>
          <a:p>
            <a:r>
              <a:rPr lang="en-US" altLang="zh-CN" kern="100" dirty="0">
                <a:effectLst/>
                <a:latin typeface="楷体" panose="02010609060101010101" pitchFamily="49" charset="-122"/>
                <a:ea typeface="楷体" panose="02010609060101010101" pitchFamily="49" charset="-122"/>
                <a:cs typeface="方正楷体简体"/>
              </a:rPr>
              <a:t>2022</a:t>
            </a:r>
            <a:r>
              <a:rPr lang="zh-CN" altLang="zh-CN" kern="100" dirty="0">
                <a:effectLst/>
                <a:latin typeface="楷体" panose="02010609060101010101" pitchFamily="49" charset="-122"/>
                <a:ea typeface="楷体" panose="02010609060101010101" pitchFamily="49" charset="-122"/>
                <a:cs typeface="方正楷体简体"/>
              </a:rPr>
              <a:t>年</a:t>
            </a:r>
            <a:r>
              <a:rPr lang="en-US" altLang="zh-CN" kern="100" dirty="0">
                <a:effectLst/>
                <a:latin typeface="楷体" panose="02010609060101010101" pitchFamily="49" charset="-122"/>
                <a:ea typeface="楷体" panose="02010609060101010101" pitchFamily="49" charset="-122"/>
                <a:cs typeface="方正楷体简体"/>
              </a:rPr>
              <a:t>6</a:t>
            </a:r>
            <a:r>
              <a:rPr lang="zh-CN" altLang="zh-CN" kern="100" dirty="0">
                <a:effectLst/>
                <a:latin typeface="楷体" panose="02010609060101010101" pitchFamily="49" charset="-122"/>
                <a:ea typeface="楷体" panose="02010609060101010101" pitchFamily="49" charset="-122"/>
                <a:cs typeface="方正楷体简体"/>
              </a:rPr>
              <a:t>月国务院印发《关于加强数字政府建设的指导意见》，将“构建开放共享的数据资源体系”作为重点工作任务之一。地方层面也针对不同的数据开放场景进行了诸多有益探索，</a:t>
            </a:r>
            <a:r>
              <a:rPr lang="zh-CN" altLang="zh-CN" u="sng" kern="100" dirty="0">
                <a:effectLst/>
                <a:latin typeface="楷体" panose="02010609060101010101" pitchFamily="49" charset="-122"/>
                <a:ea typeface="楷体" panose="02010609060101010101" pitchFamily="49" charset="-122"/>
                <a:cs typeface="方正楷体简体"/>
              </a:rPr>
              <a:t>截至</a:t>
            </a:r>
            <a:r>
              <a:rPr lang="en-US" altLang="zh-CN" u="sng" kern="100" dirty="0">
                <a:effectLst/>
                <a:latin typeface="楷体" panose="02010609060101010101" pitchFamily="49" charset="-122"/>
                <a:ea typeface="楷体" panose="02010609060101010101" pitchFamily="49" charset="-122"/>
                <a:cs typeface="方正楷体简体"/>
              </a:rPr>
              <a:t>2023</a:t>
            </a:r>
            <a:r>
              <a:rPr lang="zh-CN" altLang="zh-CN" u="sng" kern="100" dirty="0">
                <a:effectLst/>
                <a:latin typeface="楷体" panose="02010609060101010101" pitchFamily="49" charset="-122"/>
                <a:ea typeface="楷体" panose="02010609060101010101" pitchFamily="49" charset="-122"/>
                <a:cs typeface="方正楷体简体"/>
              </a:rPr>
              <a:t>年底，已有</a:t>
            </a:r>
            <a:r>
              <a:rPr lang="en-US" altLang="zh-CN" u="sng" kern="100" dirty="0">
                <a:effectLst/>
                <a:latin typeface="楷体" panose="02010609060101010101" pitchFamily="49" charset="-122"/>
                <a:ea typeface="楷体" panose="02010609060101010101" pitchFamily="49" charset="-122"/>
                <a:cs typeface="方正楷体简体"/>
              </a:rPr>
              <a:t>22</a:t>
            </a:r>
            <a:r>
              <a:rPr lang="zh-CN" altLang="zh-CN" u="sng" kern="100" dirty="0">
                <a:effectLst/>
                <a:latin typeface="楷体" panose="02010609060101010101" pitchFamily="49" charset="-122"/>
                <a:ea typeface="楷体" panose="02010609060101010101" pitchFamily="49" charset="-122"/>
                <a:cs typeface="方正楷体简体"/>
              </a:rPr>
              <a:t>个省份开通了公共数据开放平台。</a:t>
            </a:r>
            <a:endParaRPr lang="en-US" altLang="zh-CN" u="sng" kern="100" dirty="0">
              <a:effectLst/>
              <a:latin typeface="楷体" panose="02010609060101010101" pitchFamily="49" charset="-122"/>
              <a:ea typeface="楷体" panose="02010609060101010101" pitchFamily="49" charset="-122"/>
              <a:cs typeface="方正楷体简体"/>
            </a:endParaRPr>
          </a:p>
          <a:p>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典型做法之一：</a:t>
            </a:r>
            <a:r>
              <a:rPr lang="zh-CN"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持续健全数据开放共享的法规政策及标准。</a:t>
            </a:r>
            <a:endPar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0" indent="0">
              <a:buNone/>
            </a:pPr>
            <a:r>
              <a:rPr lang="zh-CN" altLang="zh-CN" kern="100" dirty="0">
                <a:effectLst/>
                <a:latin typeface="楷体" panose="02010609060101010101" pitchFamily="49" charset="-122"/>
                <a:ea typeface="楷体" panose="02010609060101010101" pitchFamily="49" charset="-122"/>
                <a:cs typeface="方正楷体简体"/>
              </a:rPr>
              <a:t>诸多地区从数据开放的基本原则到具体实操都进行了明确的规定（如</a:t>
            </a:r>
            <a:r>
              <a:rPr lang="zh-CN" altLang="zh-CN" u="sng" kern="100" dirty="0">
                <a:effectLst/>
                <a:latin typeface="楷体" panose="02010609060101010101" pitchFamily="49" charset="-122"/>
                <a:ea typeface="楷体" panose="02010609060101010101" pitchFamily="49" charset="-122"/>
                <a:cs typeface="方正楷体简体"/>
              </a:rPr>
              <a:t>上海、重庆、浙江、山东等地</a:t>
            </a:r>
            <a:r>
              <a:rPr lang="zh-CN" altLang="zh-CN" kern="100" dirty="0">
                <a:effectLst/>
                <a:latin typeface="楷体" panose="02010609060101010101" pitchFamily="49" charset="-122"/>
                <a:ea typeface="楷体" panose="02010609060101010101" pitchFamily="49" charset="-122"/>
                <a:cs typeface="方正楷体简体"/>
              </a:rPr>
              <a:t>），发布涉及开放平台建设、数据质量管理的标准与规范，有效降低了市场主体的信息搜寻、获取和验证成本。</a:t>
            </a:r>
            <a:endParaRPr lang="en-US" altLang="zh-CN" kern="100" dirty="0">
              <a:effectLst/>
              <a:latin typeface="楷体" panose="02010609060101010101" pitchFamily="49" charset="-122"/>
              <a:ea typeface="楷体" panose="02010609060101010101" pitchFamily="49" charset="-122"/>
              <a:cs typeface="方正楷体简体"/>
            </a:endParaRPr>
          </a:p>
          <a:p>
            <a:pPr marL="0" indent="0">
              <a:buNone/>
            </a:pPr>
            <a:r>
              <a:rPr lang="en-US" altLang="zh-CN" kern="100" dirty="0">
                <a:latin typeface="Times New Roman" panose="02020603050405020304" pitchFamily="18" charset="0"/>
                <a:ea typeface="宋体" panose="02010600030101010101" pitchFamily="2" charset="-122"/>
                <a:cs typeface="方正楷体简体"/>
              </a:rPr>
              <a:t>   </a:t>
            </a: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典型做法之二：</a:t>
            </a:r>
            <a:r>
              <a:rPr lang="zh-CN"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不断提升数据集容量与质量。</a:t>
            </a:r>
            <a:r>
              <a:rPr lang="zh-CN" altLang="zh-CN" kern="100" dirty="0">
                <a:latin typeface="楷体" panose="02010609060101010101" pitchFamily="49" charset="-122"/>
                <a:ea typeface="楷体" panose="02010609060101010101" pitchFamily="49" charset="-122"/>
              </a:rPr>
              <a:t>一是近年来地方政府的</a:t>
            </a:r>
            <a:r>
              <a:rPr lang="zh-CN" altLang="zh-CN" u="sng" kern="100" dirty="0">
                <a:latin typeface="楷体" panose="02010609060101010101" pitchFamily="49" charset="-122"/>
                <a:ea typeface="楷体" panose="02010609060101010101" pitchFamily="49" charset="-122"/>
              </a:rPr>
              <a:t>数据开放共享平台</a:t>
            </a:r>
            <a:r>
              <a:rPr lang="zh-CN" altLang="zh-CN" kern="100" dirty="0">
                <a:latin typeface="楷体" panose="02010609060101010101" pitchFamily="49" charset="-122"/>
                <a:ea typeface="楷体" panose="02010609060101010101" pitchFamily="49" charset="-122"/>
              </a:rPr>
              <a:t>数量显著增加，数据目录更新、深度搜索、数据集获取等平台功能不断迭代完善。截至</a:t>
            </a:r>
            <a:r>
              <a:rPr lang="en-US" altLang="zh-CN" kern="100" dirty="0">
                <a:latin typeface="楷体" panose="02010609060101010101" pitchFamily="49" charset="-122"/>
                <a:ea typeface="楷体" panose="02010609060101010101" pitchFamily="49" charset="-122"/>
              </a:rPr>
              <a:t>2023</a:t>
            </a:r>
            <a:r>
              <a:rPr lang="zh-CN" altLang="zh-CN" kern="100" dirty="0">
                <a:latin typeface="楷体" panose="02010609060101010101" pitchFamily="49" charset="-122"/>
                <a:ea typeface="楷体" panose="02010609060101010101" pitchFamily="49" charset="-122"/>
              </a:rPr>
              <a:t>年底，全国范围内的开放数据集已超过</a:t>
            </a:r>
            <a:r>
              <a:rPr lang="en-US" altLang="zh-CN" kern="100" dirty="0">
                <a:latin typeface="楷体" panose="02010609060101010101" pitchFamily="49" charset="-122"/>
                <a:ea typeface="楷体" panose="02010609060101010101" pitchFamily="49" charset="-122"/>
              </a:rPr>
              <a:t>30</a:t>
            </a:r>
            <a:r>
              <a:rPr lang="zh-CN" altLang="zh-CN" kern="100" dirty="0">
                <a:latin typeface="楷体" panose="02010609060101010101" pitchFamily="49" charset="-122"/>
                <a:ea typeface="楷体" panose="02010609060101010101" pitchFamily="49" charset="-122"/>
              </a:rPr>
              <a:t>万个。二是各地逐渐意识到</a:t>
            </a:r>
            <a:r>
              <a:rPr lang="zh-CN" altLang="zh-CN" u="sng" kern="100" dirty="0">
                <a:latin typeface="楷体" panose="02010609060101010101" pitchFamily="49" charset="-122"/>
                <a:ea typeface="楷体" panose="02010609060101010101" pitchFamily="49" charset="-122"/>
              </a:rPr>
              <a:t>开放数据质量对赋能数字经济发展的重要性</a:t>
            </a:r>
            <a:r>
              <a:rPr lang="zh-CN" altLang="zh-CN" kern="100" dirty="0">
                <a:latin typeface="楷体" panose="02010609060101010101" pitchFamily="49" charset="-122"/>
                <a:ea typeface="楷体" panose="02010609060101010101" pitchFamily="49" charset="-122"/>
              </a:rPr>
              <a:t>，因此纷纷出台提升开放数据质量的举措，包括及时动态调整数据集、提供详细的配套说明等，为市场形成高质量数据供给（如上海市、珠海市等）。</a:t>
            </a:r>
            <a:endParaRPr lang="en-US" altLang="zh-CN" kern="100" dirty="0">
              <a:latin typeface="楷体" panose="02010609060101010101" pitchFamily="49" charset="-122"/>
              <a:ea typeface="楷体" panose="02010609060101010101" pitchFamily="49" charset="-122"/>
            </a:endParaRPr>
          </a:p>
          <a:p>
            <a:endParaRPr lang="en-US" altLang="zh-CN" sz="1800" kern="100" dirty="0">
              <a:effectLst/>
              <a:latin typeface="Times New Roman" panose="02020603050405020304" pitchFamily="18" charset="0"/>
              <a:ea typeface="宋体" panose="02010600030101010101" pitchFamily="2" charset="-122"/>
              <a:cs typeface="方正楷体简体"/>
            </a:endParaRPr>
          </a:p>
          <a:p>
            <a:endParaRPr lang="en-US" altLang="zh-CN" sz="1800" kern="100" dirty="0">
              <a:latin typeface="Times New Roman" panose="02020603050405020304" pitchFamily="18" charset="0"/>
              <a:ea typeface="宋体" panose="02010600030101010101" pitchFamily="2" charset="-122"/>
              <a:cs typeface="方正楷体简体"/>
            </a:endParaRPr>
          </a:p>
          <a:p>
            <a:pPr indent="266700" algn="just">
              <a:lnSpc>
                <a:spcPct val="125000"/>
              </a:lnSpc>
            </a:pPr>
            <a:endParaRPr lang="en-US" altLang="zh-CN" sz="1800" kern="100" dirty="0">
              <a:effectLst/>
              <a:latin typeface="楷体" panose="02010609060101010101" pitchFamily="49" charset="-122"/>
              <a:ea typeface="楷体" panose="02010609060101010101" pitchFamily="49" charset="-122"/>
              <a:cs typeface="方正楷体简体"/>
            </a:endParaRPr>
          </a:p>
          <a:p>
            <a:pPr algn="just" latinLnBrk="1"/>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687664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EA01C5-4B0D-7EFD-74E2-669E1539491C}"/>
              </a:ext>
            </a:extLst>
          </p:cNvPr>
          <p:cNvSpPr>
            <a:spLocks noGrp="1"/>
          </p:cNvSpPr>
          <p:nvPr>
            <p:ph type="title"/>
          </p:nvPr>
        </p:nvSpPr>
        <p:spPr>
          <a:xfrm>
            <a:off x="786994" y="123725"/>
            <a:ext cx="10515600" cy="1105230"/>
          </a:xfrm>
        </p:spPr>
        <p:txBody>
          <a:bodyPr/>
          <a:lstStyle/>
          <a:p>
            <a:r>
              <a:rPr lang="en-US" altLang="zh-CN" dirty="0"/>
              <a:t>                           </a:t>
            </a:r>
            <a:r>
              <a:rPr lang="zh-CN" altLang="en-US" sz="4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主要内容</a:t>
            </a:r>
          </a:p>
        </p:txBody>
      </p:sp>
      <p:sp>
        <p:nvSpPr>
          <p:cNvPr id="3" name="内容占位符 2">
            <a:extLst>
              <a:ext uri="{FF2B5EF4-FFF2-40B4-BE49-F238E27FC236}">
                <a16:creationId xmlns:a16="http://schemas.microsoft.com/office/drawing/2014/main" id="{546DD3E4-2C57-A63E-5D8F-91A509D72EC2}"/>
              </a:ext>
            </a:extLst>
          </p:cNvPr>
          <p:cNvSpPr>
            <a:spLocks noGrp="1"/>
          </p:cNvSpPr>
          <p:nvPr>
            <p:ph idx="1"/>
          </p:nvPr>
        </p:nvSpPr>
        <p:spPr>
          <a:xfrm>
            <a:off x="548641" y="1506931"/>
            <a:ext cx="11455603" cy="4743184"/>
          </a:xfrm>
        </p:spPr>
        <p:txBody>
          <a:bodyPr>
            <a:normAutofit/>
          </a:bodyPr>
          <a:lstStyle/>
          <a:p>
            <a:pPr>
              <a:lnSpc>
                <a:spcPct val="150000"/>
              </a:lnSpc>
            </a:pPr>
            <a:r>
              <a:rPr lang="en-US" altLang="zh-CN" sz="3600" b="1" dirty="0">
                <a:latin typeface="楷体" panose="02010609060101010101" pitchFamily="49" charset="-122"/>
                <a:ea typeface="楷体" panose="02010609060101010101" pitchFamily="49" charset="-122"/>
              </a:rPr>
              <a:t>1.</a:t>
            </a:r>
            <a:r>
              <a:rPr lang="zh-CN" altLang="en-US" sz="3600" b="1" dirty="0">
                <a:latin typeface="楷体" panose="02010609060101010101" pitchFamily="49" charset="-122"/>
                <a:ea typeface="楷体" panose="02010609060101010101" pitchFamily="49" charset="-122"/>
              </a:rPr>
              <a:t>“贸易面向型”国际数据规则的特点及趋向</a:t>
            </a:r>
            <a:endParaRPr lang="en-US" altLang="zh-CN" sz="3600" b="1" dirty="0">
              <a:latin typeface="楷体" panose="02010609060101010101" pitchFamily="49" charset="-122"/>
              <a:ea typeface="楷体" panose="02010609060101010101" pitchFamily="49" charset="-122"/>
            </a:endParaRPr>
          </a:p>
          <a:p>
            <a:pPr>
              <a:lnSpc>
                <a:spcPct val="150000"/>
              </a:lnSpc>
            </a:pPr>
            <a:r>
              <a:rPr lang="en-US" altLang="zh-CN" sz="3600" b="1" dirty="0">
                <a:latin typeface="楷体" panose="02010609060101010101" pitchFamily="49" charset="-122"/>
                <a:ea typeface="楷体" panose="02010609060101010101" pitchFamily="49" charset="-122"/>
              </a:rPr>
              <a:t>2.</a:t>
            </a:r>
            <a:r>
              <a:rPr lang="zh-CN" altLang="en-US" sz="3600" b="1" dirty="0">
                <a:latin typeface="楷体" panose="02010609060101010101" pitchFamily="49" charset="-122"/>
                <a:ea typeface="楷体" panose="02010609060101010101" pitchFamily="49" charset="-122"/>
              </a:rPr>
              <a:t> 地方数据治理的基本原则及策略</a:t>
            </a:r>
            <a:endParaRPr lang="en-US" altLang="zh-CN" sz="3600" b="1" dirty="0">
              <a:latin typeface="楷体" panose="02010609060101010101" pitchFamily="49" charset="-122"/>
              <a:ea typeface="楷体" panose="02010609060101010101" pitchFamily="49" charset="-122"/>
            </a:endParaRPr>
          </a:p>
          <a:p>
            <a:pPr>
              <a:lnSpc>
                <a:spcPct val="150000"/>
              </a:lnSpc>
            </a:pPr>
            <a:r>
              <a:rPr lang="en-US" altLang="zh-CN" sz="3600" b="1" dirty="0">
                <a:latin typeface="楷体" panose="02010609060101010101" pitchFamily="49" charset="-122"/>
                <a:ea typeface="楷体" panose="02010609060101010101" pitchFamily="49" charset="-122"/>
              </a:rPr>
              <a:t>3. </a:t>
            </a:r>
            <a:r>
              <a:rPr lang="zh-CN" altLang="en-US" sz="3600" b="1" dirty="0">
                <a:latin typeface="楷体" panose="02010609060101010101" pitchFamily="49" charset="-122"/>
                <a:ea typeface="楷体" panose="02010609060101010101" pitchFamily="49" charset="-122"/>
              </a:rPr>
              <a:t>地方数据治理的代表性实践</a:t>
            </a:r>
            <a:endParaRPr lang="en-US" altLang="zh-CN" sz="3600" b="1" dirty="0">
              <a:latin typeface="楷体" panose="02010609060101010101" pitchFamily="49" charset="-122"/>
              <a:ea typeface="楷体" panose="02010609060101010101" pitchFamily="49" charset="-122"/>
            </a:endParaRPr>
          </a:p>
          <a:p>
            <a:pPr>
              <a:lnSpc>
                <a:spcPct val="150000"/>
              </a:lnSpc>
            </a:pPr>
            <a:r>
              <a:rPr lang="en-US" altLang="zh-CN" sz="3600" b="1" dirty="0">
                <a:latin typeface="楷体" panose="02010609060101010101" pitchFamily="49" charset="-122"/>
                <a:ea typeface="楷体" panose="02010609060101010101" pitchFamily="49" charset="-122"/>
              </a:rPr>
              <a:t>4. </a:t>
            </a:r>
            <a:r>
              <a:rPr lang="zh-CN" altLang="en-US" sz="3600" b="1" dirty="0">
                <a:latin typeface="楷体" panose="02010609060101010101" pitchFamily="49" charset="-122"/>
                <a:ea typeface="楷体" panose="02010609060101010101" pitchFamily="49" charset="-122"/>
              </a:rPr>
              <a:t>地方数据治理与数字贸易发展</a:t>
            </a:r>
            <a:r>
              <a:rPr lang="zh-CN" altLang="en-US" dirty="0">
                <a:latin typeface="楷体" panose="02010609060101010101" pitchFamily="49" charset="-122"/>
                <a:ea typeface="楷体" panose="02010609060101010101" pitchFamily="49" charset="-122"/>
              </a:rPr>
              <a:t>（基于数字内容贸易视角）</a:t>
            </a:r>
          </a:p>
        </p:txBody>
      </p:sp>
    </p:spTree>
    <p:extLst>
      <p:ext uri="{BB962C8B-B14F-4D97-AF65-F5344CB8AC3E}">
        <p14:creationId xmlns:p14="http://schemas.microsoft.com/office/powerpoint/2010/main" val="18416934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A03019-21EA-CAB9-C30C-477D7C6597C5}"/>
              </a:ext>
            </a:extLst>
          </p:cNvPr>
          <p:cNvSpPr>
            <a:spLocks noGrp="1"/>
          </p:cNvSpPr>
          <p:nvPr>
            <p:ph type="title"/>
          </p:nvPr>
        </p:nvSpPr>
        <p:spPr>
          <a:xfrm>
            <a:off x="542044" y="18256"/>
            <a:ext cx="11107911" cy="750148"/>
          </a:xfrm>
        </p:spPr>
        <p:txBody>
          <a:bodyPr/>
          <a:lstStyle/>
          <a:p>
            <a:pPr algn="ctr"/>
            <a:r>
              <a:rPr lang="en-US" altLang="zh-CN" sz="3200" b="1" kern="100" dirty="0">
                <a:latin typeface="Times New Roman" panose="02020603050405020304" pitchFamily="18" charset="0"/>
                <a:ea typeface="宋体" panose="02010600030101010101" pitchFamily="2" charset="-122"/>
              </a:rPr>
              <a:t>3.</a:t>
            </a:r>
            <a:r>
              <a:rPr lang="zh-CN" altLang="zh-CN" sz="3200" b="1" kern="100" dirty="0">
                <a:latin typeface="Times New Roman" panose="02020603050405020304" pitchFamily="18" charset="0"/>
                <a:ea typeface="宋体" panose="02010600030101010101" pitchFamily="2" charset="-122"/>
              </a:rPr>
              <a:t>促进公共数据应用开发的“共享开放治理”</a:t>
            </a:r>
            <a:endParaRPr lang="zh-CN" altLang="en-US" sz="3200" b="1" kern="100" dirty="0">
              <a:latin typeface="Times New Roman" panose="02020603050405020304" pitchFamily="18" charset="0"/>
              <a:ea typeface="宋体" panose="02010600030101010101" pitchFamily="2" charset="-122"/>
            </a:endParaRPr>
          </a:p>
        </p:txBody>
      </p:sp>
      <p:sp>
        <p:nvSpPr>
          <p:cNvPr id="3" name="内容占位符 2">
            <a:extLst>
              <a:ext uri="{FF2B5EF4-FFF2-40B4-BE49-F238E27FC236}">
                <a16:creationId xmlns:a16="http://schemas.microsoft.com/office/drawing/2014/main" id="{2C610DE6-393B-B067-7B52-C36E988EAB7A}"/>
              </a:ext>
            </a:extLst>
          </p:cNvPr>
          <p:cNvSpPr>
            <a:spLocks noGrp="1"/>
          </p:cNvSpPr>
          <p:nvPr>
            <p:ph idx="1"/>
          </p:nvPr>
        </p:nvSpPr>
        <p:spPr>
          <a:xfrm>
            <a:off x="313764" y="1252497"/>
            <a:ext cx="11564470" cy="3296451"/>
          </a:xfrm>
        </p:spPr>
        <p:txBody>
          <a:bodyPr>
            <a:normAutofit/>
          </a:bodyPr>
          <a:lstStyle/>
          <a:p>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典型做法之三：</a:t>
            </a:r>
            <a:r>
              <a:rPr lang="zh-CN" altLang="zh-CN" kern="100" dirty="0">
                <a:latin typeface="楷体" panose="02010609060101010101" pitchFamily="49" charset="-122"/>
                <a:ea typeface="楷体" panose="02010609060101010101" pitchFamily="49" charset="-122"/>
              </a:rPr>
              <a:t>深化数据开放利用成果。为了促进社会和市场对共享数据的开发利用，各地政府发起多项活动，例如针对重点场景和主体开展数据推广宣传、举办数据创新应用比赛与论坛等，以提升数据开放共享的影响力，促进数据开放的成果转化。</a:t>
            </a:r>
            <a:endParaRPr lang="en-US" altLang="zh-CN" kern="100" dirty="0">
              <a:latin typeface="楷体" panose="02010609060101010101" pitchFamily="49" charset="-122"/>
              <a:ea typeface="楷体" panose="02010609060101010101" pitchFamily="49" charset="-122"/>
            </a:endParaRPr>
          </a:p>
          <a:p>
            <a:endParaRPr lang="en-US" altLang="zh-CN" sz="1800" kern="100" dirty="0">
              <a:effectLst/>
              <a:latin typeface="Times New Roman" panose="02020603050405020304" pitchFamily="18" charset="0"/>
              <a:ea typeface="宋体" panose="02010600030101010101" pitchFamily="2" charset="-122"/>
              <a:cs typeface="方正楷体简体"/>
            </a:endParaRPr>
          </a:p>
          <a:p>
            <a:endParaRPr lang="en-US" altLang="zh-CN" sz="1800" kern="100" dirty="0">
              <a:latin typeface="Times New Roman" panose="02020603050405020304" pitchFamily="18" charset="0"/>
              <a:ea typeface="宋体" panose="02010600030101010101" pitchFamily="2" charset="-122"/>
              <a:cs typeface="方正楷体简体"/>
            </a:endParaRPr>
          </a:p>
          <a:p>
            <a:pPr indent="266700" algn="just">
              <a:lnSpc>
                <a:spcPct val="125000"/>
              </a:lnSpc>
            </a:pPr>
            <a:endParaRPr lang="en-US" altLang="zh-CN" sz="1800" kern="100" dirty="0">
              <a:effectLst/>
              <a:latin typeface="楷体" panose="02010609060101010101" pitchFamily="49" charset="-122"/>
              <a:ea typeface="楷体" panose="02010609060101010101" pitchFamily="49" charset="-122"/>
              <a:cs typeface="方正楷体简体"/>
            </a:endParaRPr>
          </a:p>
          <a:p>
            <a:pPr algn="just" latinLnBrk="1"/>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2683804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EA01C5-4B0D-7EFD-74E2-669E1539491C}"/>
              </a:ext>
            </a:extLst>
          </p:cNvPr>
          <p:cNvSpPr>
            <a:spLocks noGrp="1"/>
          </p:cNvSpPr>
          <p:nvPr>
            <p:ph type="title"/>
          </p:nvPr>
        </p:nvSpPr>
        <p:spPr>
          <a:xfrm>
            <a:off x="786994" y="123725"/>
            <a:ext cx="10515600" cy="1105230"/>
          </a:xfrm>
        </p:spPr>
        <p:txBody>
          <a:bodyPr/>
          <a:lstStyle/>
          <a:p>
            <a:r>
              <a:rPr lang="en-US" altLang="zh-CN" dirty="0"/>
              <a:t>                           </a:t>
            </a:r>
            <a:r>
              <a:rPr lang="zh-CN" altLang="en-US" sz="4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主要内容</a:t>
            </a:r>
          </a:p>
        </p:txBody>
      </p:sp>
      <p:sp>
        <p:nvSpPr>
          <p:cNvPr id="3" name="内容占位符 2">
            <a:extLst>
              <a:ext uri="{FF2B5EF4-FFF2-40B4-BE49-F238E27FC236}">
                <a16:creationId xmlns:a16="http://schemas.microsoft.com/office/drawing/2014/main" id="{546DD3E4-2C57-A63E-5D8F-91A509D72EC2}"/>
              </a:ext>
            </a:extLst>
          </p:cNvPr>
          <p:cNvSpPr>
            <a:spLocks noGrp="1"/>
          </p:cNvSpPr>
          <p:nvPr>
            <p:ph idx="1"/>
          </p:nvPr>
        </p:nvSpPr>
        <p:spPr>
          <a:xfrm>
            <a:off x="548641" y="1506931"/>
            <a:ext cx="11455603" cy="4743184"/>
          </a:xfrm>
        </p:spPr>
        <p:txBody>
          <a:bodyPr>
            <a:normAutofit/>
          </a:bodyPr>
          <a:lstStyle/>
          <a:p>
            <a:pPr>
              <a:lnSpc>
                <a:spcPct val="150000"/>
              </a:lnSpc>
            </a:pPr>
            <a:r>
              <a:rPr lang="en-US" altLang="zh-CN" sz="3600" b="1" dirty="0">
                <a:latin typeface="楷体" panose="02010609060101010101" pitchFamily="49" charset="-122"/>
                <a:ea typeface="楷体" panose="02010609060101010101" pitchFamily="49" charset="-122"/>
              </a:rPr>
              <a:t>1.</a:t>
            </a:r>
            <a:r>
              <a:rPr lang="zh-CN" altLang="en-US" sz="3600" b="1" dirty="0">
                <a:latin typeface="楷体" panose="02010609060101010101" pitchFamily="49" charset="-122"/>
                <a:ea typeface="楷体" panose="02010609060101010101" pitchFamily="49" charset="-122"/>
              </a:rPr>
              <a:t>“贸易面向型”国际数据规则的特点及趋向</a:t>
            </a:r>
            <a:endParaRPr lang="en-US" altLang="zh-CN" sz="3600" b="1" dirty="0">
              <a:latin typeface="楷体" panose="02010609060101010101" pitchFamily="49" charset="-122"/>
              <a:ea typeface="楷体" panose="02010609060101010101" pitchFamily="49" charset="-122"/>
            </a:endParaRPr>
          </a:p>
          <a:p>
            <a:pPr>
              <a:lnSpc>
                <a:spcPct val="150000"/>
              </a:lnSpc>
            </a:pPr>
            <a:r>
              <a:rPr lang="en-US" altLang="zh-CN" sz="3600" b="1" dirty="0">
                <a:latin typeface="楷体" panose="02010609060101010101" pitchFamily="49" charset="-122"/>
                <a:ea typeface="楷体" panose="02010609060101010101" pitchFamily="49" charset="-122"/>
              </a:rPr>
              <a:t>2.</a:t>
            </a:r>
            <a:r>
              <a:rPr lang="zh-CN" altLang="en-US" sz="3600" b="1" dirty="0">
                <a:latin typeface="楷体" panose="02010609060101010101" pitchFamily="49" charset="-122"/>
                <a:ea typeface="楷体" panose="02010609060101010101" pitchFamily="49" charset="-122"/>
              </a:rPr>
              <a:t> 地方数据治理的基本原则及策略</a:t>
            </a:r>
            <a:endParaRPr lang="en-US" altLang="zh-CN" sz="3600" b="1" dirty="0">
              <a:latin typeface="楷体" panose="02010609060101010101" pitchFamily="49" charset="-122"/>
              <a:ea typeface="楷体" panose="02010609060101010101" pitchFamily="49" charset="-122"/>
            </a:endParaRPr>
          </a:p>
          <a:p>
            <a:pPr>
              <a:lnSpc>
                <a:spcPct val="150000"/>
              </a:lnSpc>
            </a:pPr>
            <a:r>
              <a:rPr lang="en-US" altLang="zh-CN" sz="3600" b="1" dirty="0">
                <a:latin typeface="楷体" panose="02010609060101010101" pitchFamily="49" charset="-122"/>
                <a:ea typeface="楷体" panose="02010609060101010101" pitchFamily="49" charset="-122"/>
              </a:rPr>
              <a:t>3. </a:t>
            </a:r>
            <a:r>
              <a:rPr lang="zh-CN" altLang="en-US" sz="3600" b="1" dirty="0">
                <a:latin typeface="楷体" panose="02010609060101010101" pitchFamily="49" charset="-122"/>
                <a:ea typeface="楷体" panose="02010609060101010101" pitchFamily="49" charset="-122"/>
              </a:rPr>
              <a:t>地方数据治理的代表性实践</a:t>
            </a:r>
            <a:endParaRPr lang="en-US" altLang="zh-CN" sz="3600" b="1" dirty="0">
              <a:latin typeface="楷体" panose="02010609060101010101" pitchFamily="49" charset="-122"/>
              <a:ea typeface="楷体" panose="02010609060101010101" pitchFamily="49" charset="-122"/>
            </a:endParaRPr>
          </a:p>
          <a:p>
            <a:pPr>
              <a:lnSpc>
                <a:spcPct val="150000"/>
              </a:lnSpc>
            </a:pPr>
            <a:r>
              <a:rPr lang="en-US" altLang="zh-CN" sz="3600" b="1" dirty="0">
                <a:solidFill>
                  <a:srgbClr val="FF0000"/>
                </a:solidFill>
                <a:latin typeface="楷体" panose="02010609060101010101" pitchFamily="49" charset="-122"/>
                <a:ea typeface="楷体" panose="02010609060101010101" pitchFamily="49" charset="-122"/>
              </a:rPr>
              <a:t>4. </a:t>
            </a:r>
            <a:r>
              <a:rPr lang="zh-CN" altLang="en-US" sz="3600" b="1" dirty="0">
                <a:solidFill>
                  <a:srgbClr val="FF0000"/>
                </a:solidFill>
                <a:latin typeface="楷体" panose="02010609060101010101" pitchFamily="49" charset="-122"/>
                <a:ea typeface="楷体" panose="02010609060101010101" pitchFamily="49" charset="-122"/>
              </a:rPr>
              <a:t>地方数据治理与数字贸易发展</a:t>
            </a:r>
            <a:r>
              <a:rPr lang="zh-CN" altLang="en-US" dirty="0">
                <a:latin typeface="楷体" panose="02010609060101010101" pitchFamily="49" charset="-122"/>
                <a:ea typeface="楷体" panose="02010609060101010101" pitchFamily="49" charset="-122"/>
              </a:rPr>
              <a:t>（基于数字内容贸易视角）</a:t>
            </a:r>
          </a:p>
        </p:txBody>
      </p:sp>
    </p:spTree>
    <p:extLst>
      <p:ext uri="{BB962C8B-B14F-4D97-AF65-F5344CB8AC3E}">
        <p14:creationId xmlns:p14="http://schemas.microsoft.com/office/powerpoint/2010/main" val="31045477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89922C-5287-3FF5-9994-9FFFBA4FE9C7}"/>
              </a:ext>
            </a:extLst>
          </p:cNvPr>
          <p:cNvSpPr>
            <a:spLocks noGrp="1"/>
          </p:cNvSpPr>
          <p:nvPr>
            <p:ph type="title"/>
          </p:nvPr>
        </p:nvSpPr>
        <p:spPr>
          <a:xfrm>
            <a:off x="838200" y="174241"/>
            <a:ext cx="10515600" cy="714615"/>
          </a:xfrm>
        </p:spPr>
        <p:txBody>
          <a:bodyPr/>
          <a:lstStyle/>
          <a:p>
            <a:r>
              <a:rPr lang="en-US" altLang="zh-CN" dirty="0"/>
              <a:t> </a:t>
            </a:r>
            <a:r>
              <a:rPr lang="zh-CN" altLang="en-US" sz="3600" b="1" dirty="0">
                <a:latin typeface="楷体" panose="02010609060101010101" pitchFamily="49" charset="-122"/>
                <a:ea typeface="楷体" panose="02010609060101010101" pitchFamily="49" charset="-122"/>
                <a:cs typeface="+mn-cs"/>
              </a:rPr>
              <a:t>地方数据治理对数字内容贸易影响的经验研究</a:t>
            </a:r>
          </a:p>
        </p:txBody>
      </p:sp>
      <p:sp>
        <p:nvSpPr>
          <p:cNvPr id="3" name="内容占位符 2">
            <a:extLst>
              <a:ext uri="{FF2B5EF4-FFF2-40B4-BE49-F238E27FC236}">
                <a16:creationId xmlns:a16="http://schemas.microsoft.com/office/drawing/2014/main" id="{E71AB34E-8D4F-A905-061A-8324959BF8A5}"/>
              </a:ext>
            </a:extLst>
          </p:cNvPr>
          <p:cNvSpPr>
            <a:spLocks noGrp="1"/>
          </p:cNvSpPr>
          <p:nvPr>
            <p:ph idx="1"/>
          </p:nvPr>
        </p:nvSpPr>
        <p:spPr>
          <a:xfrm>
            <a:off x="123586" y="1049537"/>
            <a:ext cx="11679090" cy="5520312"/>
          </a:xfrm>
        </p:spPr>
        <p:txBody>
          <a:bodyPr>
            <a:normAutofit/>
          </a:bodyPr>
          <a:lstStyle/>
          <a:p>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影响机制：“成本节约效应”“创新促进效应”“产业集聚效应”</a:t>
            </a:r>
            <a:endPar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zh-CN" altLang="en-US" b="1" dirty="0">
                <a:solidFill>
                  <a:srgbClr val="7030A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“成本节约效应”：</a:t>
            </a:r>
            <a:endParaRPr lang="en-US" altLang="zh-CN" b="1" dirty="0">
              <a:solidFill>
                <a:srgbClr val="7030A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zh-CN" altLang="zh-CN" sz="2400" kern="100" dirty="0">
                <a:effectLst/>
                <a:latin typeface="楷体" panose="02010609060101010101" pitchFamily="49" charset="-122"/>
                <a:ea typeface="楷体" panose="02010609060101010101" pitchFamily="49" charset="-122"/>
                <a:cs typeface="方正楷体简体"/>
              </a:rPr>
              <a:t>（</a:t>
            </a:r>
            <a:r>
              <a:rPr lang="en-US" altLang="zh-CN" sz="2400" kern="100" dirty="0">
                <a:effectLst/>
                <a:latin typeface="楷体" panose="02010609060101010101" pitchFamily="49" charset="-122"/>
                <a:ea typeface="楷体" panose="02010609060101010101" pitchFamily="49" charset="-122"/>
                <a:cs typeface="方正楷体简体"/>
              </a:rPr>
              <a:t>1</a:t>
            </a:r>
            <a:r>
              <a:rPr lang="zh-CN" altLang="zh-CN" sz="2400" kern="100" dirty="0">
                <a:effectLst/>
                <a:latin typeface="楷体" panose="02010609060101010101" pitchFamily="49" charset="-122"/>
                <a:ea typeface="楷体" panose="02010609060101010101" pitchFamily="49" charset="-122"/>
                <a:cs typeface="方正楷体简体"/>
              </a:rPr>
              <a:t>）地方出台的“数据跨境流动治理举措”能够降低企业的数据跨境合规成本。</a:t>
            </a:r>
            <a:r>
              <a:rPr lang="zh-CN" altLang="zh-CN" sz="2400" u="sng" kern="100" dirty="0">
                <a:effectLst/>
                <a:latin typeface="楷体" panose="02010609060101010101" pitchFamily="49" charset="-122"/>
                <a:ea typeface="楷体" panose="02010609060101010101" pitchFamily="49" charset="-122"/>
                <a:cs typeface="方正楷体简体"/>
              </a:rPr>
              <a:t>地方政府为企业提供更多的专业性指导，缓解了信息不对称所导致的合规不确定性</a:t>
            </a:r>
            <a:r>
              <a:rPr lang="zh-CN" altLang="en-US" sz="2400" u="sng" kern="100" dirty="0">
                <a:effectLst/>
                <a:latin typeface="楷体" panose="02010609060101010101" pitchFamily="49" charset="-122"/>
                <a:ea typeface="楷体" panose="02010609060101010101" pitchFamily="49" charset="-122"/>
                <a:cs typeface="方正楷体简体"/>
              </a:rPr>
              <a:t>。</a:t>
            </a:r>
            <a:endParaRPr lang="en-US" altLang="zh-CN" sz="2400" u="sng" kern="100" dirty="0">
              <a:effectLst/>
              <a:latin typeface="楷体" panose="02010609060101010101" pitchFamily="49" charset="-122"/>
              <a:ea typeface="楷体" panose="02010609060101010101" pitchFamily="49" charset="-122"/>
              <a:cs typeface="方正楷体简体"/>
            </a:endParaRPr>
          </a:p>
          <a:p>
            <a:r>
              <a:rPr lang="zh-CN" altLang="en-US" sz="2400" kern="100" dirty="0">
                <a:effectLst/>
                <a:latin typeface="楷体" panose="02010609060101010101" pitchFamily="49" charset="-122"/>
                <a:ea typeface="楷体" panose="02010609060101010101" pitchFamily="49" charset="-122"/>
                <a:cs typeface="方正楷体简体"/>
              </a:rPr>
              <a:t>（</a:t>
            </a:r>
            <a:r>
              <a:rPr lang="en-US" altLang="zh-CN" sz="2400" kern="100" dirty="0">
                <a:effectLst/>
                <a:latin typeface="楷体" panose="02010609060101010101" pitchFamily="49" charset="-122"/>
                <a:ea typeface="楷体" panose="02010609060101010101" pitchFamily="49" charset="-122"/>
                <a:cs typeface="方正楷体简体"/>
              </a:rPr>
              <a:t>2</a:t>
            </a:r>
            <a:r>
              <a:rPr lang="zh-CN" altLang="en-US" sz="2400" kern="100" dirty="0">
                <a:effectLst/>
                <a:latin typeface="楷体" panose="02010609060101010101" pitchFamily="49" charset="-122"/>
                <a:ea typeface="楷体" panose="02010609060101010101" pitchFamily="49" charset="-122"/>
                <a:cs typeface="方正楷体简体"/>
              </a:rPr>
              <a:t>）</a:t>
            </a:r>
            <a:r>
              <a:rPr lang="zh-CN" altLang="zh-CN" sz="2400" u="sng" kern="100" dirty="0">
                <a:effectLst/>
                <a:latin typeface="楷体" panose="02010609060101010101" pitchFamily="49" charset="-122"/>
                <a:ea typeface="楷体" panose="02010609060101010101" pitchFamily="49" charset="-122"/>
                <a:cs typeface="方正楷体简体"/>
              </a:rPr>
              <a:t>当地政府积极培育第三方专业机构，形成数据跨境合规的生态体系</a:t>
            </a:r>
            <a:r>
              <a:rPr lang="zh-CN" altLang="zh-CN" sz="2400" kern="100" dirty="0">
                <a:effectLst/>
                <a:latin typeface="楷体" panose="02010609060101010101" pitchFamily="49" charset="-122"/>
                <a:ea typeface="楷体" panose="02010609060101010101" pitchFamily="49" charset="-122"/>
                <a:cs typeface="方正楷体简体"/>
              </a:rPr>
              <a:t>。数据跨境合规问题繁杂，即使企业内部集合了法务部门、政策合规部门以及技术部门，但面对复杂的数据跨境流程和材料申报提交也常常容易出现疏漏。此时地方政府积极培育第三方主体为企业提供专业的数据合规服务，能够有效弥补企业的合规漏洞、提高企业数据跨境合规效率，自然推动企业的数字内容出口规模</a:t>
            </a:r>
            <a:r>
              <a:rPr lang="zh-CN" altLang="en-US" sz="2400" kern="100" dirty="0">
                <a:effectLst/>
                <a:latin typeface="楷体" panose="02010609060101010101" pitchFamily="49" charset="-122"/>
                <a:ea typeface="楷体" panose="02010609060101010101" pitchFamily="49" charset="-122"/>
                <a:cs typeface="方正楷体简体"/>
              </a:rPr>
              <a:t>；</a:t>
            </a:r>
            <a:endParaRPr lang="en-US" altLang="zh-CN" sz="2400" kern="100" dirty="0">
              <a:effectLst/>
              <a:latin typeface="楷体" panose="02010609060101010101" pitchFamily="49" charset="-122"/>
              <a:ea typeface="楷体" panose="02010609060101010101" pitchFamily="49" charset="-122"/>
              <a:cs typeface="方正楷体简体"/>
            </a:endParaRPr>
          </a:p>
          <a:p>
            <a:r>
              <a:rPr lang="zh-CN" altLang="en-US" sz="2400" kern="100" dirty="0">
                <a:effectLst/>
                <a:latin typeface="楷体" panose="02010609060101010101" pitchFamily="49" charset="-122"/>
                <a:ea typeface="楷体" panose="02010609060101010101" pitchFamily="49" charset="-122"/>
                <a:cs typeface="方正楷体简体"/>
              </a:rPr>
              <a:t>（</a:t>
            </a:r>
            <a:r>
              <a:rPr lang="en-US" altLang="zh-CN" sz="2400" kern="100" dirty="0">
                <a:effectLst/>
                <a:latin typeface="楷体" panose="02010609060101010101" pitchFamily="49" charset="-122"/>
                <a:ea typeface="楷体" panose="02010609060101010101" pitchFamily="49" charset="-122"/>
                <a:cs typeface="方正楷体简体"/>
              </a:rPr>
              <a:t>3</a:t>
            </a:r>
            <a:r>
              <a:rPr lang="zh-CN" altLang="en-US" sz="2400" kern="100" dirty="0">
                <a:effectLst/>
                <a:latin typeface="楷体" panose="02010609060101010101" pitchFamily="49" charset="-122"/>
                <a:ea typeface="楷体" panose="02010609060101010101" pitchFamily="49" charset="-122"/>
                <a:cs typeface="方正楷体简体"/>
              </a:rPr>
              <a:t>）</a:t>
            </a:r>
            <a:r>
              <a:rPr lang="zh-CN" altLang="zh-CN" sz="2400" kern="100" dirty="0">
                <a:effectLst/>
                <a:latin typeface="楷体" panose="02010609060101010101" pitchFamily="49" charset="-122"/>
                <a:ea typeface="楷体" panose="02010609060101010101" pitchFamily="49" charset="-122"/>
                <a:cs typeface="方正楷体简体"/>
              </a:rPr>
              <a:t>地方层面积极开展数据治理后，企业能够显著</a:t>
            </a:r>
            <a:r>
              <a:rPr lang="zh-CN" altLang="zh-CN" sz="2400" u="sng" kern="100" dirty="0">
                <a:effectLst/>
                <a:latin typeface="楷体" panose="02010609060101010101" pitchFamily="49" charset="-122"/>
                <a:ea typeface="楷体" panose="02010609060101010101" pitchFamily="49" charset="-122"/>
                <a:cs typeface="方正楷体简体"/>
              </a:rPr>
              <a:t>增进与贸易伙伴国之间的数据监管协同甚至互认</a:t>
            </a:r>
            <a:r>
              <a:rPr lang="zh-CN" altLang="zh-CN" sz="2400" kern="100" dirty="0">
                <a:effectLst/>
                <a:latin typeface="楷体" panose="02010609060101010101" pitchFamily="49" charset="-122"/>
                <a:ea typeface="楷体" panose="02010609060101010101" pitchFamily="49" charset="-122"/>
                <a:cs typeface="方正楷体简体"/>
              </a:rPr>
              <a:t>，一是能够减少因数据治理水平差异化过大而带来的合规成本，使得数字内容产品出海更加顺利；二是企业的沟通和搜寻成本随之下降，提高了与贸易伙伴之间的匹配效率，扩大出口范围。</a:t>
            </a:r>
            <a:endParaRPr lang="zh-CN" altLang="zh-CN" sz="2400" kern="100" dirty="0">
              <a:effectLst/>
              <a:latin typeface="楷体" panose="02010609060101010101" pitchFamily="49" charset="-122"/>
              <a:ea typeface="楷体" panose="02010609060101010101" pitchFamily="49" charset="-122"/>
              <a:cs typeface="Times New Roman" panose="02020603050405020304" pitchFamily="18" charset="0"/>
            </a:endParaRPr>
          </a:p>
          <a:p>
            <a:endParaRPr lang="en-US" altLang="zh-CN" dirty="0"/>
          </a:p>
        </p:txBody>
      </p:sp>
    </p:spTree>
    <p:extLst>
      <p:ext uri="{BB962C8B-B14F-4D97-AF65-F5344CB8AC3E}">
        <p14:creationId xmlns:p14="http://schemas.microsoft.com/office/powerpoint/2010/main" val="39457067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89922C-5287-3FF5-9994-9FFFBA4FE9C7}"/>
              </a:ext>
            </a:extLst>
          </p:cNvPr>
          <p:cNvSpPr>
            <a:spLocks noGrp="1"/>
          </p:cNvSpPr>
          <p:nvPr>
            <p:ph type="title"/>
          </p:nvPr>
        </p:nvSpPr>
        <p:spPr>
          <a:xfrm>
            <a:off x="838200" y="174241"/>
            <a:ext cx="10515600" cy="714615"/>
          </a:xfrm>
        </p:spPr>
        <p:txBody>
          <a:bodyPr/>
          <a:lstStyle/>
          <a:p>
            <a:r>
              <a:rPr lang="en-US" altLang="zh-CN" dirty="0"/>
              <a:t> </a:t>
            </a:r>
            <a:r>
              <a:rPr lang="zh-CN" altLang="en-US" sz="3600" b="1" dirty="0">
                <a:latin typeface="楷体" panose="02010609060101010101" pitchFamily="49" charset="-122"/>
                <a:ea typeface="楷体" panose="02010609060101010101" pitchFamily="49" charset="-122"/>
                <a:cs typeface="+mn-cs"/>
              </a:rPr>
              <a:t>地方数据治理对数字内容贸易影响的经验研究</a:t>
            </a:r>
          </a:p>
        </p:txBody>
      </p:sp>
      <p:sp>
        <p:nvSpPr>
          <p:cNvPr id="3" name="内容占位符 2">
            <a:extLst>
              <a:ext uri="{FF2B5EF4-FFF2-40B4-BE49-F238E27FC236}">
                <a16:creationId xmlns:a16="http://schemas.microsoft.com/office/drawing/2014/main" id="{E71AB34E-8D4F-A905-061A-8324959BF8A5}"/>
              </a:ext>
            </a:extLst>
          </p:cNvPr>
          <p:cNvSpPr>
            <a:spLocks noGrp="1"/>
          </p:cNvSpPr>
          <p:nvPr>
            <p:ph idx="1"/>
          </p:nvPr>
        </p:nvSpPr>
        <p:spPr>
          <a:xfrm>
            <a:off x="123586" y="1049537"/>
            <a:ext cx="11679090" cy="5689360"/>
          </a:xfrm>
        </p:spPr>
        <p:txBody>
          <a:bodyPr>
            <a:normAutofit fontScale="92500"/>
          </a:bodyPr>
          <a:lstStyle/>
          <a:p>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影响机制：“成本节约效应”“创新促进效应”“产业集聚效应”</a:t>
            </a:r>
            <a:endPar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zh-CN" altLang="en-US" b="1" dirty="0">
                <a:solidFill>
                  <a:srgbClr val="7030A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“成本节约效应”：</a:t>
            </a:r>
            <a:endParaRPr lang="en-US" altLang="zh-CN" b="1" dirty="0">
              <a:solidFill>
                <a:srgbClr val="7030A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zh-CN" altLang="zh-CN" kern="100" dirty="0">
                <a:effectLst/>
                <a:latin typeface="楷体" panose="02010609060101010101" pitchFamily="49" charset="-122"/>
                <a:ea typeface="楷体" panose="02010609060101010101" pitchFamily="49" charset="-122"/>
                <a:cs typeface="方正楷体简体"/>
              </a:rPr>
              <a:t>（</a:t>
            </a:r>
            <a:r>
              <a:rPr lang="en-US" altLang="zh-CN" kern="100" dirty="0">
                <a:effectLst/>
                <a:latin typeface="楷体" panose="02010609060101010101" pitchFamily="49" charset="-122"/>
                <a:ea typeface="楷体" panose="02010609060101010101" pitchFamily="49" charset="-122"/>
                <a:cs typeface="方正楷体简体"/>
              </a:rPr>
              <a:t>4</a:t>
            </a:r>
            <a:r>
              <a:rPr lang="zh-CN" altLang="zh-CN" kern="100" dirty="0">
                <a:effectLst/>
                <a:latin typeface="楷体" panose="02010609060101010101" pitchFamily="49" charset="-122"/>
                <a:ea typeface="楷体" panose="02010609060101010101" pitchFamily="49" charset="-122"/>
                <a:cs typeface="方正楷体简体"/>
              </a:rPr>
              <a:t>）地方出台的“数据跨境流动治理举措”“数据要素交易流通治理举措”以及“数据开放共享治理举措”均能够降低企业的信息获取和传输成本。 </a:t>
            </a:r>
            <a:endParaRPr lang="en-US" altLang="zh-CN" kern="100" dirty="0">
              <a:effectLst/>
              <a:latin typeface="楷体" panose="02010609060101010101" pitchFamily="49" charset="-122"/>
              <a:ea typeface="楷体" panose="02010609060101010101" pitchFamily="49" charset="-122"/>
              <a:cs typeface="方正楷体简体"/>
            </a:endParaRPr>
          </a:p>
          <a:p>
            <a:r>
              <a:rPr lang="en-US" altLang="zh-CN" kern="100" dirty="0">
                <a:effectLst/>
                <a:latin typeface="楷体" panose="02010609060101010101" pitchFamily="49" charset="-122"/>
                <a:ea typeface="楷体" panose="02010609060101010101" pitchFamily="49" charset="-122"/>
                <a:cs typeface="方正楷体简体"/>
              </a:rPr>
              <a:t>  </a:t>
            </a:r>
            <a:r>
              <a:rPr lang="zh-CN" altLang="zh-CN" kern="100" dirty="0">
                <a:effectLst/>
                <a:latin typeface="楷体" panose="02010609060101010101" pitchFamily="49" charset="-122"/>
                <a:ea typeface="楷体" panose="02010609060101010101" pitchFamily="49" charset="-122"/>
                <a:cs typeface="方正楷体简体"/>
              </a:rPr>
              <a:t>“数据跨境流动治理”有助于企业打破信息传输壁垒，降低信息传输成本。例如当地的国际数据交换中心、互联网数据传输专用通道等都起到了提高信息搜索、传输质量和便利性的重要作用，有效降低了基于信息和数据为载体的数字内容的存储和传输难度；并且能够扩大网络接入范围，提高网络传输速度，更好地满足数字内容产品开发、维护等环节数据跨境流动的需求，实现硬件软件双管齐下提升数据跨境流动速率，进而有助于数字内容产品的分发。</a:t>
            </a:r>
            <a:endParaRPr lang="en-US" altLang="zh-CN" kern="100" dirty="0">
              <a:effectLst/>
              <a:latin typeface="楷体" panose="02010609060101010101" pitchFamily="49" charset="-122"/>
              <a:ea typeface="楷体" panose="02010609060101010101" pitchFamily="49" charset="-122"/>
              <a:cs typeface="方正楷体简体"/>
            </a:endParaRPr>
          </a:p>
          <a:p>
            <a:r>
              <a:rPr lang="en-US" altLang="zh-CN" kern="100" dirty="0">
                <a:effectLst/>
                <a:latin typeface="楷体" panose="02010609060101010101" pitchFamily="49" charset="-122"/>
                <a:ea typeface="楷体" panose="02010609060101010101" pitchFamily="49" charset="-122"/>
                <a:cs typeface="方正楷体简体"/>
              </a:rPr>
              <a:t>  </a:t>
            </a:r>
            <a:r>
              <a:rPr lang="zh-CN" altLang="zh-CN" kern="100" dirty="0">
                <a:effectLst/>
                <a:latin typeface="楷体" panose="02010609060101010101" pitchFamily="49" charset="-122"/>
                <a:ea typeface="楷体" panose="02010609060101010101" pitchFamily="49" charset="-122"/>
                <a:cs typeface="方正楷体简体"/>
              </a:rPr>
              <a:t>数据要素基础制度优化以及数据开放共享水平提升后，企业对于数据要素的获取和使用更为便捷，有政府背书的数据开放平台能够显著降低市场主体进行数据搜寻、获取和验证的成本（</a:t>
            </a:r>
            <a:r>
              <a:rPr lang="en-US" altLang="zh-CN" kern="100" dirty="0">
                <a:effectLst/>
                <a:latin typeface="楷体" panose="02010609060101010101" pitchFamily="49" charset="-122"/>
                <a:ea typeface="楷体" panose="02010609060101010101" pitchFamily="49" charset="-122"/>
                <a:cs typeface="方正楷体简体"/>
              </a:rPr>
              <a:t>Goldfarb and Tucker</a:t>
            </a:r>
            <a:r>
              <a:rPr lang="zh-CN" altLang="zh-CN" kern="100" dirty="0">
                <a:effectLst/>
                <a:latin typeface="楷体" panose="02010609060101010101" pitchFamily="49" charset="-122"/>
                <a:ea typeface="楷体" panose="02010609060101010101" pitchFamily="49" charset="-122"/>
                <a:cs typeface="方正楷体简体"/>
              </a:rPr>
              <a:t>，</a:t>
            </a:r>
            <a:r>
              <a:rPr lang="en-US" altLang="zh-CN" kern="100" dirty="0">
                <a:effectLst/>
                <a:latin typeface="楷体" panose="02010609060101010101" pitchFamily="49" charset="-122"/>
                <a:ea typeface="楷体" panose="02010609060101010101" pitchFamily="49" charset="-122"/>
                <a:cs typeface="方正楷体简体"/>
              </a:rPr>
              <a:t>2019</a:t>
            </a:r>
            <a:r>
              <a:rPr lang="zh-CN" altLang="zh-CN" kern="100" dirty="0">
                <a:effectLst/>
                <a:latin typeface="楷体" panose="02010609060101010101" pitchFamily="49" charset="-122"/>
                <a:ea typeface="楷体" panose="02010609060101010101" pitchFamily="49" charset="-122"/>
                <a:cs typeface="方正楷体简体"/>
              </a:rPr>
              <a:t>；欧阳伊玲等，</a:t>
            </a:r>
            <a:r>
              <a:rPr lang="en-US" altLang="zh-CN" kern="100" dirty="0">
                <a:effectLst/>
                <a:latin typeface="楷体" panose="02010609060101010101" pitchFamily="49" charset="-122"/>
                <a:ea typeface="楷体" panose="02010609060101010101" pitchFamily="49" charset="-122"/>
                <a:cs typeface="方正楷体简体"/>
              </a:rPr>
              <a:t>2024</a:t>
            </a:r>
            <a:r>
              <a:rPr lang="zh-CN" altLang="zh-CN" kern="100" dirty="0">
                <a:effectLst/>
                <a:latin typeface="楷体" panose="02010609060101010101" pitchFamily="49" charset="-122"/>
                <a:ea typeface="楷体" panose="02010609060101010101" pitchFamily="49" charset="-122"/>
                <a:cs typeface="方正楷体简体"/>
              </a:rPr>
              <a:t>）。</a:t>
            </a:r>
            <a:endParaRPr lang="zh-CN" altLang="zh-CN" kern="100" dirty="0">
              <a:effectLst/>
              <a:latin typeface="楷体" panose="02010609060101010101" pitchFamily="49" charset="-122"/>
              <a:ea typeface="楷体" panose="02010609060101010101" pitchFamily="49" charset="-122"/>
              <a:cs typeface="Times New Roman" panose="02020603050405020304" pitchFamily="18" charset="0"/>
            </a:endParaRPr>
          </a:p>
          <a:p>
            <a:endParaRPr lang="zh-CN" altLang="zh-CN" sz="2400" kern="100" dirty="0">
              <a:effectLst/>
              <a:latin typeface="楷体" panose="02010609060101010101" pitchFamily="49" charset="-122"/>
              <a:ea typeface="楷体" panose="02010609060101010101" pitchFamily="49" charset="-122"/>
              <a:cs typeface="Times New Roman" panose="02020603050405020304" pitchFamily="18" charset="0"/>
            </a:endParaRPr>
          </a:p>
          <a:p>
            <a:endParaRPr lang="en-US" altLang="zh-CN" dirty="0"/>
          </a:p>
        </p:txBody>
      </p:sp>
    </p:spTree>
    <p:extLst>
      <p:ext uri="{BB962C8B-B14F-4D97-AF65-F5344CB8AC3E}">
        <p14:creationId xmlns:p14="http://schemas.microsoft.com/office/powerpoint/2010/main" val="36051107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89922C-5287-3FF5-9994-9FFFBA4FE9C7}"/>
              </a:ext>
            </a:extLst>
          </p:cNvPr>
          <p:cNvSpPr>
            <a:spLocks noGrp="1"/>
          </p:cNvSpPr>
          <p:nvPr>
            <p:ph type="title"/>
          </p:nvPr>
        </p:nvSpPr>
        <p:spPr>
          <a:xfrm>
            <a:off x="838200" y="174241"/>
            <a:ext cx="10515600" cy="714615"/>
          </a:xfrm>
        </p:spPr>
        <p:txBody>
          <a:bodyPr/>
          <a:lstStyle/>
          <a:p>
            <a:r>
              <a:rPr lang="en-US" altLang="zh-CN" dirty="0"/>
              <a:t> </a:t>
            </a:r>
            <a:r>
              <a:rPr lang="zh-CN" altLang="en-US" sz="3600" b="1" dirty="0">
                <a:latin typeface="楷体" panose="02010609060101010101" pitchFamily="49" charset="-122"/>
                <a:ea typeface="楷体" panose="02010609060101010101" pitchFamily="49" charset="-122"/>
                <a:cs typeface="+mn-cs"/>
              </a:rPr>
              <a:t>地方数据治理对数字内容贸易影响的经验研究</a:t>
            </a:r>
          </a:p>
        </p:txBody>
      </p:sp>
      <p:sp>
        <p:nvSpPr>
          <p:cNvPr id="3" name="内容占位符 2">
            <a:extLst>
              <a:ext uri="{FF2B5EF4-FFF2-40B4-BE49-F238E27FC236}">
                <a16:creationId xmlns:a16="http://schemas.microsoft.com/office/drawing/2014/main" id="{E71AB34E-8D4F-A905-061A-8324959BF8A5}"/>
              </a:ext>
            </a:extLst>
          </p:cNvPr>
          <p:cNvSpPr>
            <a:spLocks noGrp="1"/>
          </p:cNvSpPr>
          <p:nvPr>
            <p:ph idx="1"/>
          </p:nvPr>
        </p:nvSpPr>
        <p:spPr>
          <a:xfrm>
            <a:off x="123586" y="1049537"/>
            <a:ext cx="11679090" cy="5520312"/>
          </a:xfrm>
        </p:spPr>
        <p:txBody>
          <a:bodyPr>
            <a:normAutofit/>
          </a:bodyPr>
          <a:lstStyle/>
          <a:p>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影响机制：“成本节约效应”“创新促进效应”“产业集聚效应”</a:t>
            </a:r>
            <a:endPar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endPar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zh-CN" altLang="en-US" b="1" dirty="0">
                <a:solidFill>
                  <a:srgbClr val="7030A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“创新促进效应”：</a:t>
            </a:r>
            <a:endParaRPr lang="en-US" altLang="zh-CN" b="1" dirty="0">
              <a:solidFill>
                <a:srgbClr val="7030A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zh-CN" altLang="zh-CN" sz="2600" kern="100" dirty="0">
                <a:latin typeface="楷体" panose="02010609060101010101" pitchFamily="49" charset="-122"/>
                <a:ea typeface="楷体" panose="02010609060101010101" pitchFamily="49" charset="-122"/>
              </a:rPr>
              <a:t>（</a:t>
            </a:r>
            <a:r>
              <a:rPr lang="en-US" altLang="zh-CN" sz="2600" kern="100" dirty="0">
                <a:latin typeface="楷体" panose="02010609060101010101" pitchFamily="49" charset="-122"/>
                <a:ea typeface="楷体" panose="02010609060101010101" pitchFamily="49" charset="-122"/>
              </a:rPr>
              <a:t>1</a:t>
            </a:r>
            <a:r>
              <a:rPr lang="zh-CN" altLang="zh-CN" sz="2600" kern="100" dirty="0">
                <a:latin typeface="楷体" panose="02010609060101010101" pitchFamily="49" charset="-122"/>
                <a:ea typeface="楷体" panose="02010609060101010101" pitchFamily="49" charset="-122"/>
              </a:rPr>
              <a:t>）地方出台的“数据要素交易流通治理举措”和“数据开放共享治理举措”</a:t>
            </a:r>
            <a:r>
              <a:rPr lang="zh-CN" altLang="zh-CN" sz="2600" u="sng"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直接提高了企业数据要素投入的“质”和“量”</a:t>
            </a:r>
            <a:r>
              <a:rPr lang="zh-CN" altLang="zh-CN" sz="2600" kern="100" dirty="0">
                <a:latin typeface="楷体" panose="02010609060101010101" pitchFamily="49" charset="-122"/>
                <a:ea typeface="楷体" panose="02010609060101010101" pitchFamily="49" charset="-122"/>
              </a:rPr>
              <a:t>，为数字内容研发创新注入原材料。数据是将现有生产要素更紧密地联系起来的关键“桥梁型”生产要素，还能够影响企业的创新决策（徐翔等，</a:t>
            </a:r>
            <a:r>
              <a:rPr lang="en-US" altLang="zh-CN" sz="2600" kern="100" dirty="0">
                <a:latin typeface="楷体" panose="02010609060101010101" pitchFamily="49" charset="-122"/>
                <a:ea typeface="楷体" panose="02010609060101010101" pitchFamily="49" charset="-122"/>
              </a:rPr>
              <a:t>2023</a:t>
            </a:r>
            <a:r>
              <a:rPr lang="zh-CN" altLang="zh-CN" sz="2600" kern="100" dirty="0">
                <a:latin typeface="楷体" panose="02010609060101010101" pitchFamily="49" charset="-122"/>
                <a:ea typeface="楷体" panose="02010609060101010101" pitchFamily="49" charset="-122"/>
              </a:rPr>
              <a:t>）。</a:t>
            </a:r>
            <a:endParaRPr lang="en-US" altLang="zh-CN" sz="2600" kern="100" dirty="0">
              <a:latin typeface="楷体" panose="02010609060101010101" pitchFamily="49" charset="-122"/>
              <a:ea typeface="楷体" panose="02010609060101010101" pitchFamily="49" charset="-122"/>
            </a:endParaRPr>
          </a:p>
          <a:p>
            <a:r>
              <a:rPr lang="zh-CN" altLang="zh-CN" sz="2600" kern="100" dirty="0">
                <a:latin typeface="楷体" panose="02010609060101010101" pitchFamily="49" charset="-122"/>
                <a:ea typeface="楷体" panose="02010609060101010101" pitchFamily="49" charset="-122"/>
              </a:rPr>
              <a:t>（</a:t>
            </a:r>
            <a:r>
              <a:rPr lang="en-US" altLang="zh-CN" sz="2600" kern="100" dirty="0">
                <a:latin typeface="楷体" panose="02010609060101010101" pitchFamily="49" charset="-122"/>
                <a:ea typeface="楷体" panose="02010609060101010101" pitchFamily="49" charset="-122"/>
              </a:rPr>
              <a:t>2</a:t>
            </a:r>
            <a:r>
              <a:rPr lang="zh-CN" altLang="zh-CN" sz="2600" kern="100" dirty="0">
                <a:latin typeface="楷体" panose="02010609060101010101" pitchFamily="49" charset="-122"/>
                <a:ea typeface="楷体" panose="02010609060101010101" pitchFamily="49" charset="-122"/>
              </a:rPr>
              <a:t>）地方“数据跨境流动治理举措”和“数据开放共享治理举措”</a:t>
            </a:r>
            <a:r>
              <a:rPr lang="zh-CN" altLang="zh-CN" sz="2600" u="sng"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提升了知识溢出水平，强化数字创新成果的持续迭代需求和实现能力</a:t>
            </a:r>
            <a:r>
              <a:rPr lang="zh-CN" altLang="zh-CN" sz="2600" kern="100" dirty="0">
                <a:latin typeface="楷体" panose="02010609060101010101" pitchFamily="49" charset="-122"/>
                <a:ea typeface="楷体" panose="02010609060101010101" pitchFamily="49" charset="-122"/>
              </a:rPr>
              <a:t>。地方出台数据治理举措能够进一步推动数据自由流动，打破知识溢出的地理边界。</a:t>
            </a:r>
            <a:endParaRPr lang="en-US" altLang="zh-CN" sz="2600" kern="100" dirty="0">
              <a:latin typeface="楷体" panose="02010609060101010101" pitchFamily="49" charset="-122"/>
              <a:ea typeface="楷体" panose="02010609060101010101" pitchFamily="49" charset="-122"/>
            </a:endParaRPr>
          </a:p>
          <a:p>
            <a:endParaRPr lang="en-US" altLang="zh-CN" dirty="0"/>
          </a:p>
        </p:txBody>
      </p:sp>
    </p:spTree>
    <p:extLst>
      <p:ext uri="{BB962C8B-B14F-4D97-AF65-F5344CB8AC3E}">
        <p14:creationId xmlns:p14="http://schemas.microsoft.com/office/powerpoint/2010/main" val="17737183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89922C-5287-3FF5-9994-9FFFBA4FE9C7}"/>
              </a:ext>
            </a:extLst>
          </p:cNvPr>
          <p:cNvSpPr>
            <a:spLocks noGrp="1"/>
          </p:cNvSpPr>
          <p:nvPr>
            <p:ph type="title"/>
          </p:nvPr>
        </p:nvSpPr>
        <p:spPr>
          <a:xfrm>
            <a:off x="838200" y="174241"/>
            <a:ext cx="10515600" cy="714615"/>
          </a:xfrm>
        </p:spPr>
        <p:txBody>
          <a:bodyPr/>
          <a:lstStyle/>
          <a:p>
            <a:r>
              <a:rPr lang="en-US" altLang="zh-CN" dirty="0"/>
              <a:t> </a:t>
            </a:r>
            <a:r>
              <a:rPr lang="zh-CN" altLang="en-US" sz="3600" b="1" dirty="0">
                <a:latin typeface="楷体" panose="02010609060101010101" pitchFamily="49" charset="-122"/>
                <a:ea typeface="楷体" panose="02010609060101010101" pitchFamily="49" charset="-122"/>
                <a:cs typeface="+mn-cs"/>
              </a:rPr>
              <a:t>地方数据治理对数字内容贸易影响的经验研究</a:t>
            </a:r>
          </a:p>
        </p:txBody>
      </p:sp>
      <p:sp>
        <p:nvSpPr>
          <p:cNvPr id="3" name="内容占位符 2">
            <a:extLst>
              <a:ext uri="{FF2B5EF4-FFF2-40B4-BE49-F238E27FC236}">
                <a16:creationId xmlns:a16="http://schemas.microsoft.com/office/drawing/2014/main" id="{E71AB34E-8D4F-A905-061A-8324959BF8A5}"/>
              </a:ext>
            </a:extLst>
          </p:cNvPr>
          <p:cNvSpPr>
            <a:spLocks noGrp="1"/>
          </p:cNvSpPr>
          <p:nvPr>
            <p:ph idx="1"/>
          </p:nvPr>
        </p:nvSpPr>
        <p:spPr>
          <a:xfrm>
            <a:off x="123586" y="1049537"/>
            <a:ext cx="11679090" cy="5520312"/>
          </a:xfrm>
        </p:spPr>
        <p:txBody>
          <a:bodyPr>
            <a:normAutofit/>
          </a:bodyPr>
          <a:lstStyle/>
          <a:p>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影响机制：“成本节约效应”“创新促进效应”“产业集聚效应”</a:t>
            </a:r>
            <a:endPar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endPar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zh-CN" altLang="en-US" b="1" dirty="0">
                <a:solidFill>
                  <a:srgbClr val="7030A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“产业集聚效应”：</a:t>
            </a:r>
            <a:endParaRPr lang="en-US" altLang="zh-CN" b="1" dirty="0">
              <a:solidFill>
                <a:srgbClr val="7030A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0" indent="0">
              <a:buNone/>
            </a:pPr>
            <a:r>
              <a:rPr lang="en-US" altLang="zh-CN" sz="2600" kern="100" dirty="0">
                <a:latin typeface="楷体" panose="02010609060101010101" pitchFamily="49" charset="-122"/>
                <a:ea typeface="楷体" panose="02010609060101010101" pitchFamily="49" charset="-122"/>
              </a:rPr>
              <a:t>   </a:t>
            </a:r>
            <a:r>
              <a:rPr lang="zh-CN" altLang="zh-CN" sz="2600" kern="100" dirty="0">
                <a:latin typeface="楷体" panose="02010609060101010101" pitchFamily="49" charset="-122"/>
                <a:ea typeface="楷体" panose="02010609060101010101" pitchFamily="49" charset="-122"/>
              </a:rPr>
              <a:t>包括数字内容在内的数据密集型产业是数据的生成者和使用者，</a:t>
            </a:r>
            <a:r>
              <a:rPr lang="zh-CN" altLang="zh-CN" sz="2600" b="1"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业务的正常开展与数据流动息息相关</a:t>
            </a:r>
            <a:r>
              <a:rPr lang="zh-CN" altLang="zh-CN" sz="2600" kern="100" dirty="0">
                <a:latin typeface="楷体" panose="02010609060101010101" pitchFamily="49" charset="-122"/>
                <a:ea typeface="楷体" panose="02010609060101010101" pitchFamily="49" charset="-122"/>
              </a:rPr>
              <a:t>，因此其对于数据要素交易流通以及数据的跨境活动等存在迫切的需求。</a:t>
            </a:r>
            <a:r>
              <a:rPr lang="zh-CN" altLang="zh-CN" sz="2600" u="sng" kern="100" dirty="0">
                <a:latin typeface="楷体" panose="02010609060101010101" pitchFamily="49" charset="-122"/>
                <a:ea typeface="楷体" panose="02010609060101010101" pitchFamily="49" charset="-122"/>
              </a:rPr>
              <a:t>某一地区给予相应的数据扶持政策或便利化举措后，将打破企业的数据跨境合规疑虑与担忧，吸引到更多数据密集型企业甚至是头部企业的落户。</a:t>
            </a:r>
            <a:r>
              <a:rPr lang="zh-CN" altLang="zh-CN" sz="2600" kern="100" dirty="0">
                <a:latin typeface="楷体" panose="02010609060101010101" pitchFamily="49" charset="-122"/>
                <a:ea typeface="楷体" panose="02010609060101010101" pitchFamily="49" charset="-122"/>
              </a:rPr>
              <a:t>更为重要的是，地方推动数据开放共享为企业提供了</a:t>
            </a:r>
            <a:r>
              <a:rPr lang="zh-CN" altLang="zh-CN" sz="2600" u="sng" kern="100" dirty="0">
                <a:latin typeface="楷体" panose="02010609060101010101" pitchFamily="49" charset="-122"/>
                <a:ea typeface="楷体" panose="02010609060101010101" pitchFamily="49" charset="-122"/>
              </a:rPr>
              <a:t>大量具有重要价值的信息资源，便于企业进行市场调研、用户分析等</a:t>
            </a:r>
            <a:r>
              <a:rPr lang="zh-CN" altLang="zh-CN" sz="2600" kern="100" dirty="0">
                <a:latin typeface="楷体" panose="02010609060101010101" pitchFamily="49" charset="-122"/>
                <a:ea typeface="楷体" panose="02010609060101010101" pitchFamily="49" charset="-122"/>
              </a:rPr>
              <a:t>，同时也为数据密集型企业提供了更多合作和互动的机会。企业可依托共享数据资源，形成更为紧密的产业链，实现产业协同发展，在国际数字内容市场中率先布局。</a:t>
            </a:r>
            <a:endParaRPr lang="en-US" altLang="zh-CN" dirty="0"/>
          </a:p>
        </p:txBody>
      </p:sp>
    </p:spTree>
    <p:extLst>
      <p:ext uri="{BB962C8B-B14F-4D97-AF65-F5344CB8AC3E}">
        <p14:creationId xmlns:p14="http://schemas.microsoft.com/office/powerpoint/2010/main" val="10608775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89922C-5287-3FF5-9994-9FFFBA4FE9C7}"/>
              </a:ext>
            </a:extLst>
          </p:cNvPr>
          <p:cNvSpPr>
            <a:spLocks noGrp="1"/>
          </p:cNvSpPr>
          <p:nvPr>
            <p:ph type="title"/>
          </p:nvPr>
        </p:nvSpPr>
        <p:spPr>
          <a:xfrm>
            <a:off x="838200" y="174241"/>
            <a:ext cx="10515600" cy="714615"/>
          </a:xfrm>
        </p:spPr>
        <p:txBody>
          <a:bodyPr/>
          <a:lstStyle/>
          <a:p>
            <a:r>
              <a:rPr lang="en-US" altLang="zh-CN" dirty="0"/>
              <a:t> </a:t>
            </a:r>
            <a:r>
              <a:rPr lang="zh-CN" altLang="en-US" sz="3600" b="1" dirty="0">
                <a:latin typeface="楷体" panose="02010609060101010101" pitchFamily="49" charset="-122"/>
                <a:ea typeface="楷体" panose="02010609060101010101" pitchFamily="49" charset="-122"/>
                <a:cs typeface="+mn-cs"/>
              </a:rPr>
              <a:t>地方数据治理对数字内容贸易影响的经验研究</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E71AB34E-8D4F-A905-061A-8324959BF8A5}"/>
                  </a:ext>
                </a:extLst>
              </p:cNvPr>
              <p:cNvSpPr>
                <a:spLocks noGrp="1"/>
              </p:cNvSpPr>
              <p:nvPr>
                <p:ph idx="1"/>
              </p:nvPr>
            </p:nvSpPr>
            <p:spPr>
              <a:xfrm>
                <a:off x="123586" y="1049537"/>
                <a:ext cx="11679090" cy="5151478"/>
              </a:xfrm>
            </p:spPr>
            <p:txBody>
              <a:bodyPr>
                <a:normAutofit/>
              </a:bodyPr>
              <a:lstStyle/>
              <a:p>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影响机制：“成本节约效应”“创新促进效应”“产业集聚效应”</a:t>
                </a:r>
                <a:endPar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endParaRPr lang="en-US" altLang="zh-CN" dirty="0"/>
              </a:p>
              <a:p>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关键变量：</a:t>
                </a:r>
                <a:endPar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X:</a:t>
                </a: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“地方数据治理水平”</a:t>
                </a:r>
                <a:r>
                  <a:rPr lang="zh-CN" altLang="en-US" sz="1800" kern="100" dirty="0">
                    <a:effectLst/>
                    <a:latin typeface="Times New Roman" panose="02020603050405020304" pitchFamily="18" charset="0"/>
                    <a:ea typeface="宋体" panose="02010600030101010101" pitchFamily="2" charset="-122"/>
                    <a:cs typeface="方正楷体简体"/>
                  </a:rPr>
                  <a:t>，</a:t>
                </a:r>
                <a:r>
                  <a:rPr lang="zh-CN" altLang="zh-CN" sz="2400" kern="100" dirty="0">
                    <a:effectLst/>
                    <a:latin typeface="楷体" panose="02010609060101010101" pitchFamily="49" charset="-122"/>
                    <a:ea typeface="楷体" panose="02010609060101010101" pitchFamily="49" charset="-122"/>
                    <a:cs typeface="方正楷体简体"/>
                  </a:rPr>
                  <a:t>基于</a:t>
                </a:r>
                <a:r>
                  <a:rPr lang="zh-CN" altLang="zh-CN" sz="2400" u="sng" kern="100" dirty="0">
                    <a:effectLst/>
                    <a:latin typeface="楷体" panose="02010609060101010101" pitchFamily="49" charset="-122"/>
                    <a:ea typeface="楷体" panose="02010609060101010101" pitchFamily="49" charset="-122"/>
                    <a:cs typeface="方正楷体简体"/>
                  </a:rPr>
                  <a:t>文本量化方法</a:t>
                </a:r>
                <a:r>
                  <a:rPr lang="zh-CN" altLang="zh-CN" sz="2400" kern="100" dirty="0">
                    <a:effectLst/>
                    <a:latin typeface="楷体" panose="02010609060101010101" pitchFamily="49" charset="-122"/>
                    <a:ea typeface="楷体" panose="02010609060101010101" pitchFamily="49" charset="-122"/>
                    <a:cs typeface="方正楷体简体"/>
                  </a:rPr>
                  <a:t>对</a:t>
                </a:r>
                <a:r>
                  <a:rPr lang="en-US" altLang="zh-CN" sz="2400"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方正楷体简体"/>
                  </a:rPr>
                  <a:t>67</a:t>
                </a:r>
                <a:r>
                  <a:rPr lang="zh-CN" altLang="zh-CN" sz="2400"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方正楷体简体"/>
                  </a:rPr>
                  <a:t>个样本地级市的法规及政策文件（共</a:t>
                </a:r>
                <a:r>
                  <a:rPr lang="en-US" altLang="zh-CN" sz="2400"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方正楷体简体"/>
                  </a:rPr>
                  <a:t>1831</a:t>
                </a:r>
                <a:r>
                  <a:rPr lang="zh-CN" altLang="zh-CN" sz="2400"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方正楷体简体"/>
                  </a:rPr>
                  <a:t>份）进行文本分析</a:t>
                </a:r>
                <a:r>
                  <a:rPr lang="zh-CN" altLang="zh-CN" sz="2400" kern="100" dirty="0">
                    <a:effectLst/>
                    <a:latin typeface="楷体" panose="02010609060101010101" pitchFamily="49" charset="-122"/>
                    <a:ea typeface="楷体" panose="02010609060101010101" pitchFamily="49" charset="-122"/>
                    <a:cs typeface="方正楷体简体"/>
                  </a:rPr>
                  <a:t>，提取出每一份政策文件中的数据治理关键词词数，后根据年份和地级市加总得到各地级市各年所发布的法规与政策文件中的数据治理关键词词数。最后，用数据治理关键词数量除以政策文件中的所有词汇数，得到每个地级市每一年的数据治理关键词词频</a:t>
                </a:r>
                <a14:m>
                  <m:oMath xmlns:m="http://schemas.openxmlformats.org/officeDocument/2006/math">
                    <m:sSub>
                      <m:sSubPr>
                        <m:ctrlPr>
                          <a:rPr lang="zh-CN" altLang="zh-CN" sz="2400" i="1" kern="100">
                            <a:effectLst/>
                            <a:latin typeface="Cambria Math" panose="02040503050406030204" pitchFamily="18" charset="0"/>
                            <a:ea typeface="Cambria Math" panose="02040503050406030204" pitchFamily="18" charset="0"/>
                            <a:cs typeface="方正楷体简体"/>
                          </a:rPr>
                        </m:ctrlPr>
                      </m:sSubPr>
                      <m:e>
                        <m:r>
                          <a:rPr lang="en-US" altLang="zh-CN" sz="2400" i="1" kern="100">
                            <a:effectLst/>
                            <a:latin typeface="Cambria Math" panose="02040503050406030204" pitchFamily="18" charset="0"/>
                            <a:ea typeface="宋体" panose="02010600030101010101" pitchFamily="2" charset="-122"/>
                            <a:cs typeface="方正楷体简体"/>
                          </a:rPr>
                          <m:t>𝐶𝐵𝐷𝐹</m:t>
                        </m:r>
                      </m:e>
                      <m:sub>
                        <m:r>
                          <a:rPr lang="en-US" altLang="zh-CN" sz="2400" i="1" kern="100">
                            <a:effectLst/>
                            <a:latin typeface="Cambria Math" panose="02040503050406030204" pitchFamily="18" charset="0"/>
                            <a:ea typeface="宋体" panose="02010600030101010101" pitchFamily="2" charset="-122"/>
                            <a:cs typeface="方正楷体简体"/>
                          </a:rPr>
                          <m:t>𝑐𝑡</m:t>
                        </m:r>
                      </m:sub>
                    </m:sSub>
                  </m:oMath>
                </a14:m>
                <a:r>
                  <a:rPr lang="zh-CN" altLang="zh-CN" sz="2400" kern="100" dirty="0">
                    <a:effectLst/>
                    <a:latin typeface="楷体" panose="02010609060101010101" pitchFamily="49" charset="-122"/>
                    <a:ea typeface="楷体" panose="02010609060101010101" pitchFamily="49" charset="-122"/>
                    <a:cs typeface="方正楷体简体"/>
                  </a:rPr>
                  <a:t>。</a:t>
                </a:r>
                <a:endParaRPr lang="en-US" altLang="zh-CN" sz="2400" kern="100" dirty="0">
                  <a:effectLst/>
                  <a:latin typeface="楷体" panose="02010609060101010101" pitchFamily="49" charset="-122"/>
                  <a:ea typeface="楷体" panose="02010609060101010101" pitchFamily="49" charset="-122"/>
                  <a:cs typeface="方正楷体简体"/>
                </a:endParaRPr>
              </a:p>
              <a:p>
                <a:endParaRPr lang="zh-CN" altLang="zh-CN" sz="2400" kern="100" dirty="0">
                  <a:effectLst/>
                  <a:latin typeface="楷体" panose="02010609060101010101" pitchFamily="49" charset="-122"/>
                  <a:ea typeface="楷体" panose="02010609060101010101" pitchFamily="49" charset="-122"/>
                  <a:cs typeface="Times New Roman" panose="02020603050405020304" pitchFamily="18" charset="0"/>
                </a:endParaRPr>
              </a:p>
              <a:p>
                <a:r>
                  <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Y:</a:t>
                </a: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“数字内容贸易”：</a:t>
                </a:r>
                <a:r>
                  <a:rPr lang="zh-CN" altLang="en-US" sz="2400" kern="100" dirty="0">
                    <a:latin typeface="楷体" panose="02010609060101010101" pitchFamily="49" charset="-122"/>
                    <a:ea typeface="楷体" panose="02010609060101010101" pitchFamily="49" charset="-122"/>
                  </a:rPr>
                  <a:t>用</a:t>
                </a:r>
                <a:r>
                  <a:rPr lang="zh-CN" altLang="zh-CN" sz="2400" kern="100" dirty="0">
                    <a:latin typeface="楷体" panose="02010609060101010101" pitchFamily="49" charset="-122"/>
                    <a:ea typeface="楷体" panose="02010609060101010101" pitchFamily="49" charset="-122"/>
                  </a:rPr>
                  <a:t> “数字内容</a:t>
                </a:r>
                <a:r>
                  <a:rPr lang="en-US" altLang="zh-CN" sz="2400" kern="100" dirty="0">
                    <a:latin typeface="楷体" panose="02010609060101010101" pitchFamily="49" charset="-122"/>
                    <a:ea typeface="楷体" panose="02010609060101010101" pitchFamily="49" charset="-122"/>
                  </a:rPr>
                  <a:t>App</a:t>
                </a:r>
                <a:r>
                  <a:rPr lang="zh-CN" altLang="zh-CN" sz="2400" kern="100" dirty="0">
                    <a:latin typeface="楷体" panose="02010609060101010101" pitchFamily="49" charset="-122"/>
                    <a:ea typeface="楷体" panose="02010609060101010101" pitchFamily="49" charset="-122"/>
                  </a:rPr>
                  <a:t>出口规模”来刻画“数字内容出口规模”，</a:t>
                </a:r>
                <a:r>
                  <a:rPr lang="zh-CN" altLang="en-US" sz="2400" kern="100" dirty="0">
                    <a:latin typeface="楷体" panose="02010609060101010101" pitchFamily="49" charset="-122"/>
                    <a:ea typeface="楷体" panose="02010609060101010101" pitchFamily="49" charset="-122"/>
                  </a:rPr>
                  <a:t>对</a:t>
                </a:r>
                <a:r>
                  <a:rPr lang="en-US" altLang="zh-CN" sz="2400" kern="100" dirty="0">
                    <a:latin typeface="楷体" panose="02010609060101010101" pitchFamily="49" charset="-122"/>
                    <a:ea typeface="楷体" panose="02010609060101010101" pitchFamily="49" charset="-122"/>
                  </a:rPr>
                  <a:t>data.ai</a:t>
                </a:r>
                <a:r>
                  <a:rPr lang="zh-CN" altLang="zh-CN" sz="2400" kern="100" dirty="0">
                    <a:latin typeface="楷体" panose="02010609060101010101" pitchFamily="49" charset="-122"/>
                    <a:ea typeface="楷体" panose="02010609060101010101" pitchFamily="49" charset="-122"/>
                  </a:rPr>
                  <a:t>数据库</a:t>
                </a:r>
                <a:r>
                  <a:rPr lang="zh-CN" altLang="en-US" sz="2400" kern="100" dirty="0">
                    <a:latin typeface="楷体" panose="02010609060101010101" pitchFamily="49" charset="-122"/>
                    <a:ea typeface="楷体" panose="02010609060101010101" pitchFamily="49" charset="-122"/>
                  </a:rPr>
                  <a:t>提供的</a:t>
                </a:r>
                <a:r>
                  <a:rPr lang="en-US" altLang="zh-CN" sz="2400" kern="100" dirty="0">
                    <a:latin typeface="楷体" panose="02010609060101010101" pitchFamily="49" charset="-122"/>
                    <a:ea typeface="楷体" panose="02010609060101010101" pitchFamily="49" charset="-122"/>
                  </a:rPr>
                  <a:t>APP</a:t>
                </a:r>
                <a:r>
                  <a:rPr lang="zh-CN" altLang="en-US" sz="2400" kern="100" dirty="0">
                    <a:latin typeface="楷体" panose="02010609060101010101" pitchFamily="49" charset="-122"/>
                    <a:ea typeface="楷体" panose="02010609060101010101" pitchFamily="49" charset="-122"/>
                  </a:rPr>
                  <a:t>贸易数据进行清洗整理获得。</a:t>
                </a:r>
              </a:p>
            </p:txBody>
          </p:sp>
        </mc:Choice>
        <mc:Fallback>
          <p:sp>
            <p:nvSpPr>
              <p:cNvPr id="3" name="内容占位符 2">
                <a:extLst>
                  <a:ext uri="{FF2B5EF4-FFF2-40B4-BE49-F238E27FC236}">
                    <a16:creationId xmlns:a16="http://schemas.microsoft.com/office/drawing/2014/main" id="{E71AB34E-8D4F-A905-061A-8324959BF8A5}"/>
                  </a:ext>
                </a:extLst>
              </p:cNvPr>
              <p:cNvSpPr>
                <a:spLocks noGrp="1" noRot="1" noChangeAspect="1" noMove="1" noResize="1" noEditPoints="1" noAdjustHandles="1" noChangeArrowheads="1" noChangeShapeType="1" noTextEdit="1"/>
              </p:cNvSpPr>
              <p:nvPr>
                <p:ph idx="1"/>
              </p:nvPr>
            </p:nvSpPr>
            <p:spPr>
              <a:xfrm>
                <a:off x="123586" y="1049537"/>
                <a:ext cx="11679090" cy="5151478"/>
              </a:xfrm>
              <a:blipFill>
                <a:blip r:embed="rId2"/>
                <a:stretch>
                  <a:fillRect l="-992" t="-2130" r="-47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291816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89922C-5287-3FF5-9994-9FFFBA4FE9C7}"/>
              </a:ext>
            </a:extLst>
          </p:cNvPr>
          <p:cNvSpPr>
            <a:spLocks noGrp="1"/>
          </p:cNvSpPr>
          <p:nvPr>
            <p:ph type="title"/>
          </p:nvPr>
        </p:nvSpPr>
        <p:spPr>
          <a:xfrm>
            <a:off x="838200" y="174241"/>
            <a:ext cx="10515600" cy="714615"/>
          </a:xfrm>
        </p:spPr>
        <p:txBody>
          <a:bodyPr/>
          <a:lstStyle/>
          <a:p>
            <a:r>
              <a:rPr lang="en-US" altLang="zh-CN" dirty="0"/>
              <a:t> </a:t>
            </a:r>
            <a:r>
              <a:rPr lang="zh-CN" altLang="en-US" sz="3600" b="1" dirty="0">
                <a:latin typeface="楷体" panose="02010609060101010101" pitchFamily="49" charset="-122"/>
                <a:ea typeface="楷体" panose="02010609060101010101" pitchFamily="49" charset="-122"/>
                <a:cs typeface="+mn-cs"/>
              </a:rPr>
              <a:t>地方数据治理对数字内容贸易影响的经验研究</a:t>
            </a:r>
          </a:p>
        </p:txBody>
      </p:sp>
      <p:sp>
        <p:nvSpPr>
          <p:cNvPr id="3" name="内容占位符 2">
            <a:extLst>
              <a:ext uri="{FF2B5EF4-FFF2-40B4-BE49-F238E27FC236}">
                <a16:creationId xmlns:a16="http://schemas.microsoft.com/office/drawing/2014/main" id="{E71AB34E-8D4F-A905-061A-8324959BF8A5}"/>
              </a:ext>
            </a:extLst>
          </p:cNvPr>
          <p:cNvSpPr>
            <a:spLocks noGrp="1"/>
          </p:cNvSpPr>
          <p:nvPr>
            <p:ph idx="1"/>
          </p:nvPr>
        </p:nvSpPr>
        <p:spPr>
          <a:xfrm>
            <a:off x="123586" y="1049537"/>
            <a:ext cx="11679090" cy="4351338"/>
          </a:xfrm>
        </p:spPr>
        <p:txBody>
          <a:bodyPr/>
          <a:lstStyle/>
          <a:p>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模型设置：</a:t>
            </a:r>
          </a:p>
        </p:txBody>
      </p:sp>
      <p:pic>
        <p:nvPicPr>
          <p:cNvPr id="7" name="图片 6">
            <a:extLst>
              <a:ext uri="{FF2B5EF4-FFF2-40B4-BE49-F238E27FC236}">
                <a16:creationId xmlns:a16="http://schemas.microsoft.com/office/drawing/2014/main" id="{266D1D48-E219-7E15-70AD-C64AF27F69CC}"/>
              </a:ext>
            </a:extLst>
          </p:cNvPr>
          <p:cNvPicPr>
            <a:picLocks noChangeAspect="1"/>
          </p:cNvPicPr>
          <p:nvPr/>
        </p:nvPicPr>
        <p:blipFill>
          <a:blip r:embed="rId2"/>
          <a:stretch>
            <a:fillRect/>
          </a:stretch>
        </p:blipFill>
        <p:spPr>
          <a:xfrm>
            <a:off x="572781" y="1900298"/>
            <a:ext cx="10780699" cy="3661258"/>
          </a:xfrm>
          <a:prstGeom prst="rect">
            <a:avLst/>
          </a:prstGeom>
        </p:spPr>
      </p:pic>
    </p:spTree>
    <p:extLst>
      <p:ext uri="{BB962C8B-B14F-4D97-AF65-F5344CB8AC3E}">
        <p14:creationId xmlns:p14="http://schemas.microsoft.com/office/powerpoint/2010/main" val="31291371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260D89-D52D-3989-CEDD-492C1AE86A91}"/>
              </a:ext>
            </a:extLst>
          </p:cNvPr>
          <p:cNvSpPr>
            <a:spLocks noGrp="1"/>
          </p:cNvSpPr>
          <p:nvPr>
            <p:ph type="title"/>
          </p:nvPr>
        </p:nvSpPr>
        <p:spPr>
          <a:xfrm>
            <a:off x="607679" y="18256"/>
            <a:ext cx="10515600" cy="1057510"/>
          </a:xfrm>
        </p:spPr>
        <p:txBody>
          <a:bodyPr/>
          <a:lstStyle/>
          <a:p>
            <a:pPr algn="ctr"/>
            <a:r>
              <a:rPr lang="zh-CN" altLang="en-US" sz="3600" b="1" dirty="0">
                <a:latin typeface="楷体" panose="02010609060101010101" pitchFamily="49" charset="-122"/>
                <a:ea typeface="楷体" panose="02010609060101010101" pitchFamily="49" charset="-122"/>
                <a:cs typeface="+mn-cs"/>
              </a:rPr>
              <a:t>研究结论</a:t>
            </a:r>
          </a:p>
        </p:txBody>
      </p:sp>
      <p:sp>
        <p:nvSpPr>
          <p:cNvPr id="3" name="内容占位符 2">
            <a:extLst>
              <a:ext uri="{FF2B5EF4-FFF2-40B4-BE49-F238E27FC236}">
                <a16:creationId xmlns:a16="http://schemas.microsoft.com/office/drawing/2014/main" id="{8F7C5426-A4D8-9687-3626-DCA1810D9082}"/>
              </a:ext>
            </a:extLst>
          </p:cNvPr>
          <p:cNvSpPr>
            <a:spLocks noGrp="1"/>
          </p:cNvSpPr>
          <p:nvPr>
            <p:ph idx="1"/>
          </p:nvPr>
        </p:nvSpPr>
        <p:spPr>
          <a:xfrm>
            <a:off x="0" y="1075766"/>
            <a:ext cx="11917937" cy="5301150"/>
          </a:xfrm>
        </p:spPr>
        <p:txBody>
          <a:bodyPr>
            <a:noAutofit/>
          </a:bodyPr>
          <a:lstStyle/>
          <a:p>
            <a:pPr>
              <a:lnSpc>
                <a:spcPct val="100000"/>
              </a:lnSpc>
            </a:pPr>
            <a:r>
              <a:rPr lang="zh-CN" altLang="zh-CN" sz="2400"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方正楷体简体"/>
              </a:rPr>
              <a:t>研究发现，地方数据治理举措的出台对于数字内容出口规模的提升</a:t>
            </a:r>
            <a:r>
              <a:rPr lang="zh-CN" altLang="zh-CN" sz="2400" b="1" u="sng"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方正楷体简体"/>
              </a:rPr>
              <a:t>具有显著的促进作用</a:t>
            </a:r>
            <a:r>
              <a:rPr lang="zh-CN" altLang="zh-CN" sz="2400"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方正楷体简体"/>
              </a:rPr>
              <a:t>，经过一系列稳健性检验后该结论依然成立。</a:t>
            </a:r>
            <a:endParaRPr lang="en-US" altLang="zh-CN" sz="2400"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方正楷体简体"/>
            </a:endParaRPr>
          </a:p>
          <a:p>
            <a:pPr>
              <a:lnSpc>
                <a:spcPct val="100000"/>
              </a:lnSpc>
            </a:pPr>
            <a:endParaRPr lang="en-US" altLang="zh-CN" sz="2400"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方正楷体简体"/>
            </a:endParaRPr>
          </a:p>
          <a:p>
            <a:pPr>
              <a:lnSpc>
                <a:spcPct val="100000"/>
              </a:lnSpc>
            </a:pPr>
            <a:r>
              <a:rPr lang="zh-CN" altLang="zh-CN" sz="2400"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方正楷体简体"/>
              </a:rPr>
              <a:t>机制分析发现，地方数据治理对于数字内容出口规模的提升，是通过</a:t>
            </a:r>
            <a:r>
              <a:rPr lang="zh-CN" altLang="zh-CN" sz="2400" u="sng"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方正楷体简体"/>
              </a:rPr>
              <a:t>降低企业数据跨境合规成本和信息获取及传输成本</a:t>
            </a:r>
            <a:r>
              <a:rPr lang="zh-CN" altLang="zh-CN" sz="2400"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方正楷体简体"/>
              </a:rPr>
              <a:t>、</a:t>
            </a:r>
            <a:r>
              <a:rPr lang="zh-CN" altLang="zh-CN" sz="2400" u="sng"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方正楷体简体"/>
              </a:rPr>
              <a:t>提升企业创新水平</a:t>
            </a:r>
            <a:r>
              <a:rPr lang="zh-CN" altLang="zh-CN" sz="2400"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方正楷体简体"/>
              </a:rPr>
              <a:t>以及</a:t>
            </a:r>
            <a:r>
              <a:rPr lang="zh-CN" altLang="zh-CN" sz="2400" u="sng"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方正楷体简体"/>
              </a:rPr>
              <a:t>推动数据密集型产业集聚</a:t>
            </a:r>
            <a:r>
              <a:rPr lang="zh-CN" altLang="zh-CN" sz="2400"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方正楷体简体"/>
              </a:rPr>
              <a:t>这三条机制实现的。</a:t>
            </a:r>
            <a:endParaRPr lang="en-US" altLang="zh-CN" sz="2400"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方正楷体简体"/>
            </a:endParaRPr>
          </a:p>
          <a:p>
            <a:pPr>
              <a:lnSpc>
                <a:spcPct val="100000"/>
              </a:lnSpc>
            </a:pPr>
            <a:endParaRPr lang="en-US" altLang="zh-CN" sz="2400"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方正楷体简体"/>
            </a:endParaRPr>
          </a:p>
          <a:p>
            <a:pPr>
              <a:lnSpc>
                <a:spcPct val="100000"/>
              </a:lnSpc>
            </a:pPr>
            <a:r>
              <a:rPr lang="zh-CN" altLang="zh-CN" sz="2400"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方正楷体简体"/>
              </a:rPr>
              <a:t>异质性分析发现，地方数据治理举措的出台对数字内容出口的影响程度因企业规模、</a:t>
            </a:r>
            <a:r>
              <a:rPr lang="en-US" altLang="zh-CN" sz="2400"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方正楷体简体"/>
              </a:rPr>
              <a:t>App</a:t>
            </a:r>
            <a:r>
              <a:rPr lang="zh-CN" altLang="zh-CN" sz="2400"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方正楷体简体"/>
              </a:rPr>
              <a:t>种类以及</a:t>
            </a:r>
            <a:r>
              <a:rPr lang="en-US" altLang="zh-CN" sz="2400"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方正楷体简体"/>
              </a:rPr>
              <a:t>App</a:t>
            </a:r>
            <a:r>
              <a:rPr lang="zh-CN" altLang="zh-CN" sz="2400"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方正楷体简体"/>
              </a:rPr>
              <a:t>质量的不同而有所差异。</a:t>
            </a:r>
            <a:r>
              <a:rPr lang="zh-CN" altLang="zh-CN" sz="2400"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相较于小微型企业而言，地方出台数据治理举措对</a:t>
            </a:r>
            <a:r>
              <a:rPr lang="zh-CN" altLang="zh-CN" sz="2400" u="sng"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中大型企业数字内容出口规模的促进作用更大</a:t>
            </a:r>
            <a:r>
              <a:rPr lang="zh-CN" altLang="zh-CN" sz="2400"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。将数字内容</a:t>
            </a:r>
            <a:r>
              <a:rPr lang="en-US" altLang="zh-CN" sz="2400"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App</a:t>
            </a:r>
            <a:r>
              <a:rPr lang="zh-CN" altLang="zh-CN" sz="2400"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分为书籍、娱乐、游戏、音乐、新闻和社交媒介进行分组回归</a:t>
            </a:r>
            <a:r>
              <a:rPr lang="zh-CN" altLang="en-US" sz="2400"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zh-CN" sz="2400" u="sng"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游戏和社交媒介类别的系数显著为正</a:t>
            </a:r>
            <a:r>
              <a:rPr lang="zh-CN" altLang="en-US" sz="2400"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zh-CN" sz="2400"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数据治理水平越高，</a:t>
            </a:r>
            <a:r>
              <a:rPr lang="zh-CN" altLang="zh-CN" sz="2400" u="sng"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当地优质</a:t>
            </a:r>
            <a:r>
              <a:rPr lang="en-US" altLang="zh-CN" sz="2400" u="sng"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App</a:t>
            </a:r>
            <a:r>
              <a:rPr lang="zh-CN" altLang="zh-CN" sz="2400" u="sng"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开发和出海的可能性就越大</a:t>
            </a:r>
            <a:r>
              <a:rPr lang="zh-CN" altLang="zh-CN" sz="2400"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en-US" altLang="zh-CN" sz="2400" kern="1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nSpc>
                <a:spcPct val="100000"/>
              </a:lnSpc>
            </a:pPr>
            <a:endParaRPr lang="en-US" altLang="zh-CN" sz="2400" kern="100" dirty="0">
              <a:effectLst/>
              <a:latin typeface="楷体" panose="02010609060101010101" pitchFamily="49" charset="-122"/>
              <a:ea typeface="楷体" panose="02010609060101010101" pitchFamily="49" charset="-122"/>
              <a:cs typeface="方正楷体简体"/>
            </a:endParaRPr>
          </a:p>
        </p:txBody>
      </p:sp>
    </p:spTree>
    <p:extLst>
      <p:ext uri="{BB962C8B-B14F-4D97-AF65-F5344CB8AC3E}">
        <p14:creationId xmlns:p14="http://schemas.microsoft.com/office/powerpoint/2010/main" val="30996590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825596" y="452086"/>
            <a:ext cx="6920180" cy="5518408"/>
          </a:xfrm>
        </p:spPr>
        <p:txBody>
          <a:bodyPr>
            <a:normAutofit fontScale="25000" lnSpcReduction="20000"/>
          </a:bodyPr>
          <a:lstStyle/>
          <a:p>
            <a:pPr>
              <a:buFontTx/>
              <a:buNone/>
              <a:defRPr/>
            </a:pPr>
            <a:r>
              <a:rPr lang="zh-CN" altLang="en-US" dirty="0"/>
              <a:t>                                  </a:t>
            </a:r>
            <a:r>
              <a:rPr lang="en-US" altLang="zh-CN" dirty="0"/>
              <a:t>                                                                                 </a:t>
            </a:r>
            <a:r>
              <a:rPr lang="zh-CN" altLang="en-US" sz="11200" b="1" dirty="0">
                <a:latin typeface="黑体" panose="02010609060101010101" pitchFamily="49" charset="-122"/>
                <a:ea typeface="黑体" panose="02010609060101010101" pitchFamily="49" charset="-122"/>
              </a:rPr>
              <a:t>周念利</a:t>
            </a:r>
            <a:endParaRPr lang="en-US" altLang="zh-CN" sz="11200" b="1" dirty="0">
              <a:latin typeface="黑体" panose="02010609060101010101" pitchFamily="49" charset="-122"/>
              <a:ea typeface="黑体" panose="02010609060101010101" pitchFamily="49" charset="-122"/>
            </a:endParaRPr>
          </a:p>
          <a:p>
            <a:pPr algn="ctr">
              <a:buFontTx/>
              <a:buNone/>
              <a:defRPr/>
            </a:pPr>
            <a:endParaRPr lang="en-US" altLang="zh-CN" sz="5400" dirty="0">
              <a:latin typeface="黑体" panose="02010609060101010101" pitchFamily="49" charset="-122"/>
              <a:ea typeface="黑体" panose="02010609060101010101" pitchFamily="49" charset="-122"/>
            </a:endParaRPr>
          </a:p>
          <a:p>
            <a:pPr algn="ctr">
              <a:buFontTx/>
              <a:buNone/>
              <a:defRPr/>
            </a:pPr>
            <a:r>
              <a:rPr lang="zh-CN" altLang="en-US" sz="9600" dirty="0">
                <a:latin typeface="黑体" panose="02010609060101010101" pitchFamily="49" charset="-122"/>
                <a:ea typeface="黑体" panose="02010609060101010101" pitchFamily="49" charset="-122"/>
              </a:rPr>
              <a:t>对外经贸大学</a:t>
            </a:r>
            <a:endParaRPr lang="en-US" altLang="zh-CN" sz="9600" dirty="0">
              <a:latin typeface="黑体" panose="02010609060101010101" pitchFamily="49" charset="-122"/>
              <a:ea typeface="黑体" panose="02010609060101010101" pitchFamily="49" charset="-122"/>
            </a:endParaRPr>
          </a:p>
          <a:p>
            <a:pPr algn="ctr">
              <a:buNone/>
              <a:defRPr/>
            </a:pPr>
            <a:r>
              <a:rPr lang="zh-CN" altLang="en-US" sz="9600" dirty="0">
                <a:latin typeface="黑体" panose="02010609060101010101" pitchFamily="49" charset="-122"/>
                <a:ea typeface="黑体" panose="02010609060101010101" pitchFamily="49" charset="-122"/>
              </a:rPr>
              <a:t>国家（北京）对外开放研究院、中国</a:t>
            </a:r>
            <a:r>
              <a:rPr lang="en-US" altLang="zh-CN" sz="9600" dirty="0">
                <a:latin typeface="黑体" panose="02010609060101010101" pitchFamily="49" charset="-122"/>
                <a:ea typeface="黑体" panose="02010609060101010101" pitchFamily="49" charset="-122"/>
              </a:rPr>
              <a:t>WTO</a:t>
            </a:r>
            <a:r>
              <a:rPr lang="zh-CN" altLang="en-US" sz="9600" dirty="0">
                <a:latin typeface="黑体" panose="02010609060101010101" pitchFamily="49" charset="-122"/>
                <a:ea typeface="黑体" panose="02010609060101010101" pitchFamily="49" charset="-122"/>
              </a:rPr>
              <a:t>研究院</a:t>
            </a:r>
            <a:endParaRPr lang="en-US" altLang="zh-CN" sz="9600" dirty="0">
              <a:latin typeface="黑体" panose="02010609060101010101" pitchFamily="49" charset="-122"/>
              <a:ea typeface="黑体" panose="02010609060101010101" pitchFamily="49" charset="-122"/>
            </a:endParaRPr>
          </a:p>
          <a:p>
            <a:pPr algn="ctr">
              <a:buFontTx/>
              <a:buNone/>
              <a:defRPr/>
            </a:pPr>
            <a:endParaRPr lang="en-US" altLang="zh-CN" sz="9600" dirty="0">
              <a:latin typeface="黑体" panose="02010609060101010101" pitchFamily="49" charset="-122"/>
              <a:ea typeface="黑体" panose="02010609060101010101" pitchFamily="49" charset="-122"/>
            </a:endParaRPr>
          </a:p>
          <a:p>
            <a:pPr algn="ctr">
              <a:buFontTx/>
              <a:buNone/>
              <a:defRPr/>
            </a:pPr>
            <a:r>
              <a:rPr lang="zh-CN" altLang="en-US" sz="9600" dirty="0">
                <a:latin typeface="黑体" panose="02010609060101010101" pitchFamily="49" charset="-122"/>
                <a:ea typeface="黑体" panose="02010609060101010101" pitchFamily="49" charset="-122"/>
              </a:rPr>
              <a:t>教授、博导</a:t>
            </a:r>
            <a:endParaRPr lang="en-US" altLang="zh-CN" sz="9600" dirty="0">
              <a:latin typeface="黑体" panose="02010609060101010101" pitchFamily="49" charset="-122"/>
              <a:ea typeface="黑体" panose="02010609060101010101" pitchFamily="49" charset="-122"/>
            </a:endParaRPr>
          </a:p>
          <a:p>
            <a:pPr algn="ctr">
              <a:buFontTx/>
              <a:buNone/>
              <a:defRPr/>
            </a:pPr>
            <a:endParaRPr lang="en-US" altLang="zh-CN" sz="9600" dirty="0">
              <a:latin typeface="黑体" panose="02010609060101010101" pitchFamily="49" charset="-122"/>
              <a:ea typeface="黑体" panose="02010609060101010101" pitchFamily="49" charset="-122"/>
            </a:endParaRPr>
          </a:p>
          <a:p>
            <a:pPr algn="ctr">
              <a:buFontTx/>
              <a:buNone/>
              <a:defRPr/>
            </a:pPr>
            <a:r>
              <a:rPr lang="zh-CN" altLang="en-US" sz="9600" dirty="0">
                <a:latin typeface="黑体" panose="02010609060101010101" pitchFamily="49" charset="-122"/>
                <a:ea typeface="黑体" panose="02010609060101010101" pitchFamily="49" charset="-122"/>
              </a:rPr>
              <a:t>国家数字贸易专家工作组咨询专家</a:t>
            </a:r>
            <a:endParaRPr lang="en-US" altLang="zh-CN" sz="9600" dirty="0">
              <a:latin typeface="黑体" panose="02010609060101010101" pitchFamily="49" charset="-122"/>
              <a:ea typeface="黑体" panose="02010609060101010101" pitchFamily="49" charset="-122"/>
            </a:endParaRPr>
          </a:p>
          <a:p>
            <a:pPr algn="ctr">
              <a:buFontTx/>
              <a:buNone/>
              <a:defRPr/>
            </a:pPr>
            <a:r>
              <a:rPr lang="zh-CN" altLang="en-US" sz="9600" dirty="0">
                <a:latin typeface="黑体" panose="02010609060101010101" pitchFamily="49" charset="-122"/>
                <a:ea typeface="黑体" panose="02010609060101010101" pitchFamily="49" charset="-122"/>
              </a:rPr>
              <a:t>商务部数字贸易行业标准化技术委员会委员</a:t>
            </a:r>
            <a:endParaRPr lang="en-US" altLang="zh-CN" sz="9600" dirty="0">
              <a:latin typeface="黑体" panose="02010609060101010101" pitchFamily="49" charset="-122"/>
              <a:ea typeface="黑体" panose="02010609060101010101" pitchFamily="49" charset="-122"/>
            </a:endParaRPr>
          </a:p>
          <a:p>
            <a:pPr algn="ctr">
              <a:buFontTx/>
              <a:buNone/>
              <a:defRPr/>
            </a:pPr>
            <a:endParaRPr lang="en-US" altLang="zh-CN" sz="9600" dirty="0">
              <a:latin typeface="黑体" panose="02010609060101010101" pitchFamily="49" charset="-122"/>
              <a:ea typeface="黑体" panose="02010609060101010101" pitchFamily="49" charset="-122"/>
            </a:endParaRPr>
          </a:p>
          <a:p>
            <a:pPr>
              <a:buFontTx/>
              <a:buNone/>
              <a:defRPr/>
            </a:pPr>
            <a:r>
              <a:rPr lang="en-US" sz="5400" dirty="0">
                <a:latin typeface="黑体" panose="02010609060101010101" pitchFamily="49" charset="-122"/>
                <a:ea typeface="黑体" panose="02010609060101010101" pitchFamily="49" charset="-122"/>
              </a:rPr>
              <a:t>   </a:t>
            </a:r>
            <a:endParaRPr lang="en-US" altLang="zh-CN" sz="5800" dirty="0">
              <a:latin typeface="黑体" panose="02010609060101010101" pitchFamily="49" charset="-122"/>
              <a:ea typeface="黑体" panose="02010609060101010101" pitchFamily="49" charset="-122"/>
            </a:endParaRPr>
          </a:p>
          <a:p>
            <a:pPr>
              <a:buFontTx/>
              <a:buNone/>
              <a:defRPr/>
            </a:pPr>
            <a:r>
              <a:rPr lang="en-US" altLang="zh-CN" sz="7400" dirty="0">
                <a:latin typeface="黑体" panose="02010609060101010101" pitchFamily="49" charset="-122"/>
                <a:ea typeface="黑体" panose="02010609060101010101" pitchFamily="49" charset="-122"/>
              </a:rPr>
              <a:t>         </a:t>
            </a:r>
            <a:r>
              <a:rPr lang="zh-CN" altLang="en-US" sz="9600" dirty="0">
                <a:latin typeface="黑体" panose="02010609060101010101" pitchFamily="49" charset="-122"/>
                <a:ea typeface="黑体" panose="02010609060101010101" pitchFamily="49" charset="-122"/>
              </a:rPr>
              <a:t>电子邮箱：</a:t>
            </a:r>
            <a:r>
              <a:rPr lang="en-US" altLang="zh-CN" sz="9600" dirty="0">
                <a:latin typeface="黑体" panose="02010609060101010101" pitchFamily="49" charset="-122"/>
                <a:ea typeface="黑体" panose="02010609060101010101" pitchFamily="49" charset="-122"/>
                <a:hlinkClick r:id="rId2"/>
              </a:rPr>
              <a:t>znluibe@163.com</a:t>
            </a:r>
            <a:endParaRPr lang="en-US" altLang="zh-CN" sz="9600" dirty="0">
              <a:latin typeface="黑体" panose="02010609060101010101" pitchFamily="49" charset="-122"/>
              <a:ea typeface="黑体" panose="02010609060101010101" pitchFamily="49" charset="-122"/>
            </a:endParaRPr>
          </a:p>
          <a:p>
            <a:pPr>
              <a:buFontTx/>
              <a:buNone/>
              <a:defRPr/>
            </a:pPr>
            <a:r>
              <a:rPr lang="en-US" altLang="zh-CN" sz="9600" dirty="0">
                <a:latin typeface="黑体" panose="02010609060101010101" pitchFamily="49" charset="-122"/>
                <a:ea typeface="黑体" panose="02010609060101010101" pitchFamily="49" charset="-122"/>
              </a:rPr>
              <a:t>       </a:t>
            </a:r>
            <a:r>
              <a:rPr lang="zh-CN" altLang="en-US" sz="9600" dirty="0">
                <a:latin typeface="黑体" panose="02010609060101010101" pitchFamily="49" charset="-122"/>
                <a:ea typeface="黑体" panose="02010609060101010101" pitchFamily="49" charset="-122"/>
              </a:rPr>
              <a:t>手    机：</a:t>
            </a:r>
            <a:r>
              <a:rPr lang="en-US" altLang="zh-CN" sz="9600" dirty="0">
                <a:latin typeface="黑体" panose="02010609060101010101" pitchFamily="49" charset="-122"/>
                <a:ea typeface="黑体" panose="02010609060101010101" pitchFamily="49" charset="-122"/>
              </a:rPr>
              <a:t>13520483075</a:t>
            </a:r>
          </a:p>
          <a:p>
            <a:pPr>
              <a:buFontTx/>
              <a:buNone/>
              <a:defRPr/>
            </a:pPr>
            <a:r>
              <a:rPr lang="en-US" altLang="zh-CN" sz="9600" dirty="0">
                <a:latin typeface="黑体" panose="02010609060101010101" pitchFamily="49" charset="-122"/>
                <a:ea typeface="黑体" panose="02010609060101010101" pitchFamily="49" charset="-122"/>
              </a:rPr>
              <a:t>       </a:t>
            </a:r>
            <a:r>
              <a:rPr lang="zh-CN" altLang="en-US" sz="9600" dirty="0">
                <a:latin typeface="黑体" panose="02010609060101010101" pitchFamily="49" charset="-122"/>
                <a:ea typeface="黑体" panose="02010609060101010101" pitchFamily="49" charset="-122"/>
              </a:rPr>
              <a:t>办公地址：科研楼</a:t>
            </a:r>
            <a:r>
              <a:rPr lang="en-US" altLang="zh-CN" sz="9600" dirty="0">
                <a:latin typeface="黑体" panose="02010609060101010101" pitchFamily="49" charset="-122"/>
                <a:ea typeface="黑体" panose="02010609060101010101" pitchFamily="49" charset="-122"/>
              </a:rPr>
              <a:t>508</a:t>
            </a:r>
            <a:r>
              <a:rPr lang="zh-CN" altLang="en-US" sz="9600" dirty="0">
                <a:latin typeface="黑体" panose="02010609060101010101" pitchFamily="49" charset="-122"/>
                <a:ea typeface="黑体" panose="02010609060101010101" pitchFamily="49" charset="-122"/>
              </a:rPr>
              <a:t>室</a:t>
            </a:r>
            <a:endParaRPr lang="en-US" altLang="zh-CN" sz="9600" dirty="0">
              <a:latin typeface="黑体" panose="02010609060101010101" pitchFamily="49" charset="-122"/>
              <a:ea typeface="黑体" panose="02010609060101010101" pitchFamily="49" charset="-122"/>
            </a:endParaRPr>
          </a:p>
          <a:p>
            <a:pPr>
              <a:buFontTx/>
              <a:buNone/>
              <a:defRPr/>
            </a:pPr>
            <a:endParaRPr lang="en-US" altLang="zh-CN" sz="9600" dirty="0">
              <a:latin typeface="黑体" panose="02010609060101010101" pitchFamily="49" charset="-122"/>
              <a:ea typeface="黑体" panose="02010609060101010101" pitchFamily="49" charset="-122"/>
            </a:endParaRPr>
          </a:p>
          <a:p>
            <a:pPr>
              <a:buFontTx/>
              <a:buNone/>
              <a:defRPr/>
            </a:pPr>
            <a:r>
              <a:rPr lang="en-US" altLang="zh-CN" sz="9600" dirty="0">
                <a:latin typeface="黑体" panose="02010609060101010101" pitchFamily="49" charset="-122"/>
                <a:ea typeface="黑体" panose="02010609060101010101" pitchFamily="49" charset="-122"/>
              </a:rPr>
              <a:t>                </a:t>
            </a:r>
            <a:r>
              <a:rPr lang="zh-CN" altLang="en-US" sz="9600" dirty="0">
                <a:solidFill>
                  <a:srgbClr val="FF0000"/>
                </a:solidFill>
                <a:latin typeface="黑体" panose="02010609060101010101" pitchFamily="49" charset="-122"/>
                <a:ea typeface="黑体" panose="02010609060101010101" pitchFamily="49" charset="-122"/>
              </a:rPr>
              <a:t>谢谢大家！</a:t>
            </a:r>
            <a:endParaRPr lang="en-US" altLang="zh-CN" sz="9600" dirty="0">
              <a:solidFill>
                <a:srgbClr val="FF0000"/>
              </a:solidFill>
              <a:latin typeface="黑体" panose="02010609060101010101" pitchFamily="49" charset="-122"/>
              <a:ea typeface="黑体" panose="02010609060101010101" pitchFamily="49" charset="-122"/>
            </a:endParaRPr>
          </a:p>
          <a:p>
            <a:pPr>
              <a:buFontTx/>
              <a:buNone/>
              <a:defRPr/>
            </a:pPr>
            <a:endParaRPr lang="en-US" sz="5400" dirty="0">
              <a:latin typeface="黑体" panose="02010609060101010101" pitchFamily="49" charset="-122"/>
              <a:ea typeface="黑体" panose="02010609060101010101" pitchFamily="49" charset="-122"/>
            </a:endParaRPr>
          </a:p>
          <a:p>
            <a:pPr>
              <a:buFontTx/>
              <a:buNone/>
              <a:defRPr/>
            </a:pPr>
            <a:r>
              <a:rPr lang="en-US" sz="5400" dirty="0">
                <a:latin typeface="黑体" panose="02010609060101010101" pitchFamily="49" charset="-122"/>
                <a:ea typeface="黑体" panose="02010609060101010101" pitchFamily="49" charset="-122"/>
              </a:rPr>
              <a:t> </a:t>
            </a:r>
          </a:p>
        </p:txBody>
      </p:sp>
      <p:pic>
        <p:nvPicPr>
          <p:cNvPr id="3075" name="Picture 5"/>
          <p:cNvPicPr>
            <a:picLocks noChangeAspect="1" noChangeArrowheads="1"/>
          </p:cNvPicPr>
          <p:nvPr/>
        </p:nvPicPr>
        <p:blipFill>
          <a:blip r:embed="rId3"/>
          <a:srcRect/>
          <a:stretch>
            <a:fillRect/>
          </a:stretch>
        </p:blipFill>
        <p:spPr bwMode="auto">
          <a:xfrm>
            <a:off x="1020597" y="2762200"/>
            <a:ext cx="2885719" cy="3649137"/>
          </a:xfrm>
          <a:prstGeom prst="rect">
            <a:avLst/>
          </a:prstGeom>
          <a:noFill/>
          <a:ln w="9525">
            <a:noFill/>
            <a:miter lim="800000"/>
            <a:headEnd/>
            <a:tailEnd/>
          </a:ln>
        </p:spPr>
      </p:pic>
      <p:pic>
        <p:nvPicPr>
          <p:cNvPr id="2" name="Picture 2"/>
          <p:cNvPicPr>
            <a:picLocks noChangeAspect="1" noChangeArrowheads="1"/>
          </p:cNvPicPr>
          <p:nvPr/>
        </p:nvPicPr>
        <p:blipFill>
          <a:blip r:embed="rId4"/>
          <a:srcRect/>
          <a:stretch>
            <a:fillRect/>
          </a:stretch>
        </p:blipFill>
        <p:spPr bwMode="auto">
          <a:xfrm>
            <a:off x="1554607" y="360733"/>
            <a:ext cx="2010917" cy="2116104"/>
          </a:xfrm>
          <a:prstGeom prst="rect">
            <a:avLst/>
          </a:prstGeom>
          <a:noFill/>
          <a:ln w="9525">
            <a:noFill/>
            <a:miter lim="800000"/>
            <a:headEnd/>
            <a:tailEnd/>
          </a:ln>
          <a:effectLst/>
        </p:spPr>
      </p:pic>
    </p:spTree>
    <p:extLst>
      <p:ext uri="{BB962C8B-B14F-4D97-AF65-F5344CB8AC3E}">
        <p14:creationId xmlns:p14="http://schemas.microsoft.com/office/powerpoint/2010/main" val="3292122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EA01C5-4B0D-7EFD-74E2-669E1539491C}"/>
              </a:ext>
            </a:extLst>
          </p:cNvPr>
          <p:cNvSpPr>
            <a:spLocks noGrp="1"/>
          </p:cNvSpPr>
          <p:nvPr>
            <p:ph type="title"/>
          </p:nvPr>
        </p:nvSpPr>
        <p:spPr>
          <a:xfrm>
            <a:off x="786994" y="123725"/>
            <a:ext cx="10515600" cy="1105230"/>
          </a:xfrm>
        </p:spPr>
        <p:txBody>
          <a:bodyPr/>
          <a:lstStyle/>
          <a:p>
            <a:r>
              <a:rPr lang="en-US" altLang="zh-CN" dirty="0"/>
              <a:t>                           </a:t>
            </a:r>
            <a:r>
              <a:rPr lang="zh-CN" altLang="en-US" sz="4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主要内容</a:t>
            </a:r>
          </a:p>
        </p:txBody>
      </p:sp>
      <p:sp>
        <p:nvSpPr>
          <p:cNvPr id="3" name="内容占位符 2">
            <a:extLst>
              <a:ext uri="{FF2B5EF4-FFF2-40B4-BE49-F238E27FC236}">
                <a16:creationId xmlns:a16="http://schemas.microsoft.com/office/drawing/2014/main" id="{546DD3E4-2C57-A63E-5D8F-91A509D72EC2}"/>
              </a:ext>
            </a:extLst>
          </p:cNvPr>
          <p:cNvSpPr>
            <a:spLocks noGrp="1"/>
          </p:cNvSpPr>
          <p:nvPr>
            <p:ph idx="1"/>
          </p:nvPr>
        </p:nvSpPr>
        <p:spPr>
          <a:xfrm>
            <a:off x="548641" y="1506931"/>
            <a:ext cx="11455603" cy="4743184"/>
          </a:xfrm>
        </p:spPr>
        <p:txBody>
          <a:bodyPr>
            <a:normAutofit/>
          </a:bodyPr>
          <a:lstStyle/>
          <a:p>
            <a:pPr>
              <a:lnSpc>
                <a:spcPct val="150000"/>
              </a:lnSpc>
            </a:pPr>
            <a:r>
              <a:rPr lang="en-US" altLang="zh-CN" sz="3600" b="1" dirty="0">
                <a:solidFill>
                  <a:srgbClr val="FF0000"/>
                </a:solidFill>
                <a:latin typeface="楷体" panose="02010609060101010101" pitchFamily="49" charset="-122"/>
                <a:ea typeface="楷体" panose="02010609060101010101" pitchFamily="49" charset="-122"/>
              </a:rPr>
              <a:t>1.</a:t>
            </a:r>
            <a:r>
              <a:rPr lang="zh-CN" altLang="en-US" sz="3600" b="1" dirty="0">
                <a:solidFill>
                  <a:srgbClr val="FF0000"/>
                </a:solidFill>
                <a:latin typeface="楷体" panose="02010609060101010101" pitchFamily="49" charset="-122"/>
                <a:ea typeface="楷体" panose="02010609060101010101" pitchFamily="49" charset="-122"/>
              </a:rPr>
              <a:t>“贸易面向型”国际数据规则的特点及趋向</a:t>
            </a:r>
            <a:endParaRPr lang="en-US" altLang="zh-CN" sz="3600" b="1" dirty="0">
              <a:solidFill>
                <a:srgbClr val="FF0000"/>
              </a:solidFill>
              <a:latin typeface="楷体" panose="02010609060101010101" pitchFamily="49" charset="-122"/>
              <a:ea typeface="楷体" panose="02010609060101010101" pitchFamily="49" charset="-122"/>
            </a:endParaRPr>
          </a:p>
          <a:p>
            <a:pPr>
              <a:lnSpc>
                <a:spcPct val="150000"/>
              </a:lnSpc>
            </a:pPr>
            <a:r>
              <a:rPr lang="en-US" altLang="zh-CN" sz="3600" b="1" dirty="0">
                <a:latin typeface="楷体" panose="02010609060101010101" pitchFamily="49" charset="-122"/>
                <a:ea typeface="楷体" panose="02010609060101010101" pitchFamily="49" charset="-122"/>
              </a:rPr>
              <a:t>2.</a:t>
            </a:r>
            <a:r>
              <a:rPr lang="zh-CN" altLang="en-US" sz="3600" b="1" dirty="0">
                <a:latin typeface="楷体" panose="02010609060101010101" pitchFamily="49" charset="-122"/>
                <a:ea typeface="楷体" panose="02010609060101010101" pitchFamily="49" charset="-122"/>
              </a:rPr>
              <a:t> 地方数据治理的基本原则及策略</a:t>
            </a:r>
            <a:endParaRPr lang="en-US" altLang="zh-CN" sz="3600" b="1" dirty="0">
              <a:latin typeface="楷体" panose="02010609060101010101" pitchFamily="49" charset="-122"/>
              <a:ea typeface="楷体" panose="02010609060101010101" pitchFamily="49" charset="-122"/>
            </a:endParaRPr>
          </a:p>
          <a:p>
            <a:pPr>
              <a:lnSpc>
                <a:spcPct val="150000"/>
              </a:lnSpc>
            </a:pPr>
            <a:r>
              <a:rPr lang="en-US" altLang="zh-CN" sz="3600" b="1" dirty="0">
                <a:latin typeface="楷体" panose="02010609060101010101" pitchFamily="49" charset="-122"/>
                <a:ea typeface="楷体" panose="02010609060101010101" pitchFamily="49" charset="-122"/>
              </a:rPr>
              <a:t>3. </a:t>
            </a:r>
            <a:r>
              <a:rPr lang="zh-CN" altLang="en-US" sz="3600" b="1" dirty="0">
                <a:latin typeface="楷体" panose="02010609060101010101" pitchFamily="49" charset="-122"/>
                <a:ea typeface="楷体" panose="02010609060101010101" pitchFamily="49" charset="-122"/>
              </a:rPr>
              <a:t>地方数据治理的代表性实践</a:t>
            </a:r>
            <a:endParaRPr lang="en-US" altLang="zh-CN" sz="3600" b="1" dirty="0">
              <a:latin typeface="楷体" panose="02010609060101010101" pitchFamily="49" charset="-122"/>
              <a:ea typeface="楷体" panose="02010609060101010101" pitchFamily="49" charset="-122"/>
            </a:endParaRPr>
          </a:p>
          <a:p>
            <a:pPr>
              <a:lnSpc>
                <a:spcPct val="150000"/>
              </a:lnSpc>
            </a:pPr>
            <a:r>
              <a:rPr lang="en-US" altLang="zh-CN" sz="3600" b="1" dirty="0">
                <a:latin typeface="楷体" panose="02010609060101010101" pitchFamily="49" charset="-122"/>
                <a:ea typeface="楷体" panose="02010609060101010101" pitchFamily="49" charset="-122"/>
              </a:rPr>
              <a:t>4. </a:t>
            </a:r>
            <a:r>
              <a:rPr lang="zh-CN" altLang="en-US" sz="3600" b="1" dirty="0">
                <a:latin typeface="楷体" panose="02010609060101010101" pitchFamily="49" charset="-122"/>
                <a:ea typeface="楷体" panose="02010609060101010101" pitchFamily="49" charset="-122"/>
              </a:rPr>
              <a:t>地方数据治理与数字贸易发展</a:t>
            </a:r>
            <a:r>
              <a:rPr lang="zh-CN" altLang="en-US" dirty="0">
                <a:latin typeface="楷体" panose="02010609060101010101" pitchFamily="49" charset="-122"/>
                <a:ea typeface="楷体" panose="02010609060101010101" pitchFamily="49" charset="-122"/>
              </a:rPr>
              <a:t>（基于数字内容贸易视角）</a:t>
            </a:r>
          </a:p>
        </p:txBody>
      </p:sp>
    </p:spTree>
    <p:extLst>
      <p:ext uri="{BB962C8B-B14F-4D97-AF65-F5344CB8AC3E}">
        <p14:creationId xmlns:p14="http://schemas.microsoft.com/office/powerpoint/2010/main" val="4127511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9726" y="256033"/>
            <a:ext cx="11156290" cy="651053"/>
          </a:xfrm>
        </p:spPr>
        <p:txBody>
          <a:bodyPr>
            <a:normAutofit fontScale="90000"/>
          </a:bodyPr>
          <a:lstStyle/>
          <a:p>
            <a:pPr algn="ctr"/>
            <a:r>
              <a:rPr lang="zh-CN" altLang="en-US" dirty="0"/>
              <a:t>   </a:t>
            </a:r>
            <a:r>
              <a:rPr lang="zh-CN" altLang="en-US" sz="3600" b="1" dirty="0">
                <a:latin typeface="楷体" panose="02010609060101010101" pitchFamily="49" charset="-122"/>
                <a:ea typeface="楷体" panose="02010609060101010101" pitchFamily="49" charset="-122"/>
              </a:rPr>
              <a:t>“贸易面向型”国际数据规则的特点及趋向</a:t>
            </a:r>
          </a:p>
        </p:txBody>
      </p:sp>
      <p:sp>
        <p:nvSpPr>
          <p:cNvPr id="3" name="内容占位符 2"/>
          <p:cNvSpPr>
            <a:spLocks noGrp="1"/>
          </p:cNvSpPr>
          <p:nvPr>
            <p:ph idx="1"/>
          </p:nvPr>
        </p:nvSpPr>
        <p:spPr>
          <a:xfrm>
            <a:off x="272490" y="1228953"/>
            <a:ext cx="11764061" cy="5076749"/>
          </a:xfrm>
        </p:spPr>
        <p:txBody>
          <a:bodyPr>
            <a:normAutofit/>
          </a:bodyPr>
          <a:lstStyle/>
          <a:p>
            <a:pPr marL="0" indent="0">
              <a:buNone/>
            </a:pPr>
            <a:r>
              <a:rPr lang="zh-CN" altLang="en-US"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“贸易面向型”</a:t>
            </a: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数据治理国际规则</a:t>
            </a:r>
            <a:r>
              <a:rPr lang="zh-CN" altLang="en-US" b="1" dirty="0">
                <a:latin typeface="楷体" panose="02010609060101010101" pitchFamily="49" charset="-122"/>
                <a:ea typeface="楷体" panose="02010609060101010101" pitchFamily="49" charset="-122"/>
              </a:rPr>
              <a:t>：经贸协定之中嵌入的数据相关规则。</a:t>
            </a:r>
            <a:endParaRPr lang="en-US" altLang="zh-CN" b="1" dirty="0">
              <a:latin typeface="楷体" panose="02010609060101010101" pitchFamily="49" charset="-122"/>
              <a:ea typeface="楷体" panose="02010609060101010101" pitchFamily="49" charset="-122"/>
            </a:endParaRPr>
          </a:p>
          <a:p>
            <a:pPr marL="0" indent="0">
              <a:buNone/>
            </a:pPr>
            <a:endParaRPr lang="en-US" altLang="zh-CN" b="1" dirty="0">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规则</a:t>
            </a:r>
            <a:r>
              <a:rPr lang="zh-CN" altLang="en-US"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内容渐趋丰富</a:t>
            </a: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（主要基于五个视角出台相关规则）</a:t>
            </a:r>
            <a:endParaRPr lang="en-US" altLang="zh-CN" b="1" dirty="0">
              <a:latin typeface="楷体" panose="02010609060101010101" pitchFamily="49" charset="-122"/>
              <a:ea typeface="楷体" panose="02010609060101010101" pitchFamily="49" charset="-122"/>
            </a:endParaRPr>
          </a:p>
          <a:p>
            <a:pPr marL="0" indent="0">
              <a:buNone/>
            </a:pPr>
            <a:r>
              <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en-US" b="1" u="sng"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传统</a:t>
            </a: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b="1" dirty="0">
                <a:latin typeface="楷体" panose="02010609060101010101" pitchFamily="49" charset="-122"/>
                <a:ea typeface="楷体" panose="02010609060101010101" pitchFamily="49" charset="-122"/>
              </a:rPr>
              <a:t>数据流动规则（美）；数据存储规则（美）；隐私规则（欧）</a:t>
            </a:r>
            <a:endParaRPr lang="en-US" altLang="zh-CN" b="1" dirty="0">
              <a:latin typeface="楷体" panose="02010609060101010101" pitchFamily="49" charset="-122"/>
              <a:ea typeface="楷体" panose="02010609060101010101" pitchFamily="49" charset="-122"/>
            </a:endParaRPr>
          </a:p>
          <a:p>
            <a:pPr marL="0" indent="0">
              <a:buNone/>
            </a:pPr>
            <a:r>
              <a:rPr lang="en-US" altLang="zh-CN" b="1" dirty="0">
                <a:latin typeface="楷体" panose="02010609060101010101" pitchFamily="49" charset="-122"/>
                <a:ea typeface="楷体" panose="02010609060101010101" pitchFamily="49" charset="-122"/>
              </a:rPr>
              <a:t> </a:t>
            </a:r>
            <a:r>
              <a:rPr lang="zh-CN" altLang="en-US" b="1" u="sng"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新近</a:t>
            </a: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b="1" dirty="0">
                <a:latin typeface="楷体" panose="02010609060101010101" pitchFamily="49" charset="-122"/>
                <a:ea typeface="楷体" panose="02010609060101010101" pitchFamily="49" charset="-122"/>
              </a:rPr>
              <a:t>数据共享开放规则（美</a:t>
            </a:r>
            <a:r>
              <a:rPr lang="en-US" altLang="zh-CN" b="1" dirty="0">
                <a:latin typeface="楷体" panose="02010609060101010101" pitchFamily="49" charset="-122"/>
                <a:ea typeface="楷体" panose="02010609060101010101" pitchFamily="49" charset="-122"/>
              </a:rPr>
              <a:t>-</a:t>
            </a:r>
            <a:r>
              <a:rPr lang="zh-CN" altLang="en-US" b="1" dirty="0">
                <a:latin typeface="楷体" panose="02010609060101010101" pitchFamily="49" charset="-122"/>
                <a:ea typeface="楷体" panose="02010609060101010101" pitchFamily="49" charset="-122"/>
              </a:rPr>
              <a:t>新）；数据创新规则（新）</a:t>
            </a:r>
            <a:endParaRPr lang="en-US" altLang="zh-CN" b="1" dirty="0">
              <a:latin typeface="楷体" panose="02010609060101010101" pitchFamily="49" charset="-122"/>
              <a:ea typeface="楷体" panose="02010609060101010101" pitchFamily="49" charset="-122"/>
            </a:endParaRPr>
          </a:p>
          <a:p>
            <a:pPr marL="0" indent="0">
              <a:buNone/>
            </a:pPr>
            <a:endParaRPr lang="en-US" altLang="zh-CN" b="1" dirty="0">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出台规则</a:t>
            </a:r>
            <a:r>
              <a:rPr lang="zh-CN" altLang="en-US"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原意</a:t>
            </a: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（价值取向）渐渐</a:t>
            </a:r>
            <a:r>
              <a:rPr lang="zh-CN" altLang="en-US"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更偏发展导向。</a:t>
            </a:r>
            <a:endParaRPr lang="en-US" altLang="zh-CN"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0" indent="0">
              <a:buNone/>
            </a:pPr>
            <a:r>
              <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en-US" b="1" dirty="0">
                <a:latin typeface="楷体" panose="02010609060101010101" pitchFamily="49" charset="-122"/>
                <a:ea typeface="楷体" panose="02010609060101010101" pitchFamily="49" charset="-122"/>
              </a:rPr>
              <a:t>安全导向：隐私保护</a:t>
            </a:r>
            <a:endParaRPr lang="en-US" altLang="zh-CN" b="1" dirty="0">
              <a:latin typeface="楷体" panose="02010609060101010101" pitchFamily="49" charset="-122"/>
              <a:ea typeface="楷体" panose="02010609060101010101" pitchFamily="49" charset="-122"/>
            </a:endParaRPr>
          </a:p>
          <a:p>
            <a:pPr marL="0" indent="0">
              <a:buNone/>
            </a:pPr>
            <a:r>
              <a:rPr lang="en-US" altLang="zh-CN" b="1" dirty="0">
                <a:latin typeface="楷体" panose="02010609060101010101" pitchFamily="49" charset="-122"/>
                <a:ea typeface="楷体" panose="02010609060101010101" pitchFamily="49" charset="-122"/>
              </a:rPr>
              <a:t>  </a:t>
            </a:r>
            <a:r>
              <a:rPr lang="zh-CN" altLang="en-US" b="1" dirty="0">
                <a:latin typeface="楷体" panose="02010609060101010101" pitchFamily="49" charset="-122"/>
                <a:ea typeface="楷体" panose="02010609060101010101" pitchFamily="49" charset="-122"/>
              </a:rPr>
              <a:t>发展导向：数据流动、非本地化存储、政府数据公开、数据创新</a:t>
            </a:r>
            <a:r>
              <a:rPr lang="en-US" altLang="zh-CN" b="1" dirty="0">
                <a:latin typeface="楷体" panose="02010609060101010101" pitchFamily="49" charset="-122"/>
                <a:ea typeface="楷体" panose="02010609060101010101" pitchFamily="49" charset="-122"/>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6303" y="18256"/>
            <a:ext cx="11156290" cy="888829"/>
          </a:xfrm>
        </p:spPr>
        <p:txBody>
          <a:bodyPr/>
          <a:lstStyle/>
          <a:p>
            <a:pPr algn="ctr"/>
            <a:r>
              <a:rPr lang="zh-CN" altLang="en-US" dirty="0"/>
              <a:t>   </a:t>
            </a:r>
            <a:endParaRPr lang="zh-CN" altLang="en-US" sz="3600" b="1" dirty="0">
              <a:latin typeface="楷体" panose="02010609060101010101" pitchFamily="49" charset="-122"/>
              <a:ea typeface="楷体" panose="02010609060101010101" pitchFamily="49" charset="-122"/>
            </a:endParaRPr>
          </a:p>
        </p:txBody>
      </p:sp>
      <p:sp>
        <p:nvSpPr>
          <p:cNvPr id="3" name="内容占位符 2"/>
          <p:cNvSpPr>
            <a:spLocks noGrp="1"/>
          </p:cNvSpPr>
          <p:nvPr>
            <p:ph idx="1"/>
          </p:nvPr>
        </p:nvSpPr>
        <p:spPr>
          <a:xfrm>
            <a:off x="213969" y="1009499"/>
            <a:ext cx="11764061" cy="5654648"/>
          </a:xfrm>
        </p:spPr>
        <p:txBody>
          <a:bodyPr>
            <a:normAutofit/>
          </a:bodyPr>
          <a:lstStyle/>
          <a:p>
            <a:pPr>
              <a:buFont typeface="Wingdings" panose="05000000000000000000" pitchFamily="2" charset="2"/>
              <a:buChar char="Ø"/>
            </a:pP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发展导向型规则会</a:t>
            </a:r>
            <a:r>
              <a:rPr lang="zh-CN" altLang="en-US"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内嵌安全阀</a:t>
            </a: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0" indent="0">
              <a:buNone/>
            </a:pPr>
            <a:r>
              <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数据跨境流动规则秉持“流动底色</a:t>
            </a:r>
            <a:r>
              <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安全例外”结构。</a:t>
            </a:r>
            <a:endParaRPr lang="en-US" altLang="zh-CN" b="1" dirty="0">
              <a:latin typeface="楷体" panose="02010609060101010101" pitchFamily="49" charset="-122"/>
              <a:ea typeface="楷体" panose="02010609060101010101" pitchFamily="49" charset="-122"/>
            </a:endParaRPr>
          </a:p>
          <a:p>
            <a:pPr marL="0" indent="0">
              <a:buNone/>
            </a:pPr>
            <a:r>
              <a:rPr lang="en-US" altLang="zh-CN" b="1" dirty="0">
                <a:latin typeface="楷体" panose="02010609060101010101" pitchFamily="49" charset="-122"/>
                <a:ea typeface="楷体" panose="02010609060101010101" pitchFamily="49" charset="-122"/>
              </a:rPr>
              <a:t>  </a:t>
            </a:r>
            <a:r>
              <a:rPr lang="zh-CN" altLang="en-US" b="1" dirty="0">
                <a:latin typeface="楷体" panose="02010609060101010101" pitchFamily="49" charset="-122"/>
                <a:ea typeface="楷体" panose="02010609060101010101" pitchFamily="49" charset="-122"/>
              </a:rPr>
              <a:t>“流动”（业务数据，个人数据）（差异不大）</a:t>
            </a:r>
            <a:r>
              <a:rPr lang="en-US" altLang="zh-CN" b="1" dirty="0">
                <a:latin typeface="楷体" panose="02010609060101010101" pitchFamily="49" charset="-122"/>
                <a:ea typeface="楷体" panose="02010609060101010101" pitchFamily="49" charset="-122"/>
              </a:rPr>
              <a:t>(CP/USMCA/DEPA/RCEP)</a:t>
            </a:r>
          </a:p>
          <a:p>
            <a:pPr marL="0" indent="0">
              <a:buNone/>
            </a:pPr>
            <a:r>
              <a:rPr lang="en-US" altLang="zh-CN" b="1" dirty="0">
                <a:latin typeface="楷体" panose="02010609060101010101" pitchFamily="49" charset="-122"/>
                <a:ea typeface="楷体" panose="02010609060101010101" pitchFamily="49" charset="-122"/>
              </a:rPr>
              <a:t>  “</a:t>
            </a:r>
            <a:r>
              <a:rPr lang="zh-CN" altLang="en-US" b="1" dirty="0">
                <a:latin typeface="楷体" panose="02010609060101010101" pitchFamily="49" charset="-122"/>
                <a:ea typeface="楷体" panose="02010609060101010101" pitchFamily="49" charset="-122"/>
              </a:rPr>
              <a:t>安全”（公共政策目标例外：</a:t>
            </a:r>
            <a:r>
              <a:rPr lang="en-US" altLang="zh-CN" b="1" dirty="0">
                <a:latin typeface="楷体" panose="02010609060101010101" pitchFamily="49" charset="-122"/>
                <a:ea typeface="楷体" panose="02010609060101010101" pitchFamily="49" charset="-122"/>
              </a:rPr>
              <a:t>CP/DEPA/USMCA)</a:t>
            </a:r>
          </a:p>
          <a:p>
            <a:pPr marL="0" indent="0">
              <a:buNone/>
            </a:pPr>
            <a:r>
              <a:rPr lang="zh-CN" altLang="en-US" b="1" dirty="0">
                <a:latin typeface="楷体" panose="02010609060101010101" pitchFamily="49" charset="-122"/>
                <a:ea typeface="楷体" panose="02010609060101010101" pitchFamily="49" charset="-122"/>
              </a:rPr>
              <a:t>            </a:t>
            </a:r>
            <a:r>
              <a:rPr lang="en-US" altLang="zh-CN" b="1" dirty="0">
                <a:latin typeface="楷体" panose="02010609060101010101" pitchFamily="49" charset="-122"/>
                <a:ea typeface="楷体" panose="02010609060101010101" pitchFamily="49" charset="-122"/>
              </a:rPr>
              <a:t>(</a:t>
            </a:r>
            <a:r>
              <a:rPr lang="zh-CN" altLang="en-US" b="1" dirty="0">
                <a:latin typeface="楷体" panose="02010609060101010101" pitchFamily="49" charset="-122"/>
                <a:ea typeface="楷体" panose="02010609060101010101" pitchFamily="49" charset="-122"/>
              </a:rPr>
              <a:t>公共政策目标</a:t>
            </a:r>
            <a:r>
              <a:rPr lang="en-US" altLang="zh-CN" b="1" dirty="0">
                <a:latin typeface="楷体" panose="02010609060101010101" pitchFamily="49" charset="-122"/>
                <a:ea typeface="楷体" panose="02010609060101010101" pitchFamily="49" charset="-122"/>
              </a:rPr>
              <a:t>+</a:t>
            </a:r>
            <a:r>
              <a:rPr lang="zh-CN" altLang="en-US" b="1" dirty="0">
                <a:latin typeface="楷体" panose="02010609060101010101" pitchFamily="49" charset="-122"/>
                <a:ea typeface="楷体" panose="02010609060101010101" pitchFamily="49" charset="-122"/>
              </a:rPr>
              <a:t>基本安全例外：</a:t>
            </a:r>
            <a:r>
              <a:rPr lang="en-US" altLang="zh-CN" b="1" dirty="0">
                <a:latin typeface="楷体" panose="02010609060101010101" pitchFamily="49" charset="-122"/>
                <a:ea typeface="楷体" panose="02010609060101010101" pitchFamily="49" charset="-122"/>
              </a:rPr>
              <a:t>RCEP</a:t>
            </a:r>
            <a:r>
              <a:rPr lang="zh-CN" altLang="en-US" b="1" dirty="0">
                <a:latin typeface="楷体" panose="02010609060101010101" pitchFamily="49" charset="-122"/>
                <a:ea typeface="楷体" panose="02010609060101010101" pitchFamily="49" charset="-122"/>
              </a:rPr>
              <a:t>）</a:t>
            </a:r>
            <a:endParaRPr lang="en-US" altLang="zh-CN" b="1" dirty="0">
              <a:latin typeface="楷体" panose="02010609060101010101" pitchFamily="49" charset="-122"/>
              <a:ea typeface="楷体" panose="02010609060101010101" pitchFamily="49" charset="-122"/>
            </a:endParaRPr>
          </a:p>
          <a:p>
            <a:pPr marL="0" indent="0">
              <a:buNone/>
            </a:pPr>
            <a:endParaRPr lang="en-US" altLang="zh-CN" b="1" dirty="0">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数据治理与其他规则的</a:t>
            </a:r>
            <a:r>
              <a:rPr lang="zh-CN" altLang="en-US"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融合发展</a:t>
            </a: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0" indent="0">
              <a:buNone/>
            </a:pPr>
            <a:r>
              <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数字贸易：数据</a:t>
            </a:r>
            <a:r>
              <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&amp;</a:t>
            </a: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技术</a:t>
            </a:r>
            <a:endPar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0" indent="0">
              <a:buNone/>
            </a:pPr>
            <a:r>
              <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举例：新英</a:t>
            </a:r>
            <a:r>
              <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DEA</a:t>
            </a: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2022</a:t>
            </a: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buFont typeface="Wingdings" panose="05000000000000000000" pitchFamily="2" charset="2"/>
              <a:buChar char="Ø"/>
            </a:pPr>
            <a:endPar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0" indent="0">
              <a:buNone/>
            </a:pPr>
            <a:r>
              <a:rPr lang="en-US" altLang="zh-CN" b="1" dirty="0">
                <a:latin typeface="楷体" panose="02010609060101010101" pitchFamily="49" charset="-122"/>
                <a:ea typeface="楷体" panose="02010609060101010101" pitchFamily="49" charset="-122"/>
              </a:rPr>
              <a:t>    </a:t>
            </a:r>
          </a:p>
        </p:txBody>
      </p:sp>
      <p:pic>
        <p:nvPicPr>
          <p:cNvPr id="5" name="图片 4"/>
          <p:cNvPicPr>
            <a:picLocks noChangeAspect="1"/>
          </p:cNvPicPr>
          <p:nvPr/>
        </p:nvPicPr>
        <p:blipFill>
          <a:blip r:embed="rId2"/>
          <a:stretch>
            <a:fillRect/>
          </a:stretch>
        </p:blipFill>
        <p:spPr>
          <a:xfrm>
            <a:off x="5917995" y="3997793"/>
            <a:ext cx="5979567" cy="2520050"/>
          </a:xfrm>
          <a:prstGeom prst="rect">
            <a:avLst/>
          </a:prstGeom>
        </p:spPr>
      </p:pic>
      <p:sp>
        <p:nvSpPr>
          <p:cNvPr id="7" name="文本框 6"/>
          <p:cNvSpPr txBox="1"/>
          <p:nvPr/>
        </p:nvSpPr>
        <p:spPr>
          <a:xfrm>
            <a:off x="989989" y="170282"/>
            <a:ext cx="10212019" cy="584775"/>
          </a:xfrm>
          <a:prstGeom prst="rect">
            <a:avLst/>
          </a:prstGeom>
          <a:noFill/>
        </p:spPr>
        <p:txBody>
          <a:bodyPr wrap="square">
            <a:spAutoFit/>
          </a:bodyPr>
          <a:lstStyle/>
          <a:p>
            <a:r>
              <a:rPr lang="zh-CN" altLang="en-US" sz="3200" b="1" dirty="0">
                <a:latin typeface="楷体" panose="02010609060101010101" pitchFamily="49" charset="-122"/>
                <a:ea typeface="楷体" panose="02010609060101010101" pitchFamily="49" charset="-122"/>
                <a:cs typeface="+mj-cs"/>
              </a:rPr>
              <a:t>   “贸易面向型”数据国际规则的特点及趋向</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3969" y="867650"/>
            <a:ext cx="11764061" cy="5654648"/>
          </a:xfrm>
        </p:spPr>
        <p:txBody>
          <a:bodyPr>
            <a:normAutofit/>
          </a:bodyPr>
          <a:lstStyle/>
          <a:p>
            <a:pPr>
              <a:buFont typeface="Wingdings" panose="05000000000000000000" pitchFamily="2" charset="2"/>
              <a:buChar char="Ø"/>
            </a:pPr>
            <a:r>
              <a:rPr lang="zh-CN" altLang="en-US"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数据开放共享</a:t>
            </a: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成为</a:t>
            </a:r>
            <a:r>
              <a:rPr lang="zh-CN" altLang="en-US"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新热点</a:t>
            </a: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相关规则要求更趋</a:t>
            </a:r>
            <a:r>
              <a:rPr lang="zh-CN" altLang="en-US"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细化</a:t>
            </a: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buFont typeface="Wingdings" panose="05000000000000000000" pitchFamily="2" charset="2"/>
              <a:buChar char="Ø"/>
            </a:pPr>
            <a:endPar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buFont typeface="Wingdings" panose="05000000000000000000" pitchFamily="2" charset="2"/>
              <a:buChar char="Ø"/>
            </a:pPr>
            <a:endPar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0" indent="0">
              <a:buNone/>
            </a:pPr>
            <a:r>
              <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p>
          <a:p>
            <a:pPr marL="0" indent="0">
              <a:buNone/>
            </a:pPr>
            <a:r>
              <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p>
          <a:p>
            <a:pPr marL="0" indent="0">
              <a:buNone/>
            </a:pPr>
            <a:r>
              <a:rPr lang="en-US" altLang="zh-CN" b="1" dirty="0">
                <a:latin typeface="楷体" panose="02010609060101010101" pitchFamily="49" charset="-122"/>
                <a:ea typeface="楷体" panose="02010609060101010101" pitchFamily="49" charset="-122"/>
              </a:rPr>
              <a:t>    </a:t>
            </a:r>
          </a:p>
        </p:txBody>
      </p:sp>
      <p:sp>
        <p:nvSpPr>
          <p:cNvPr id="7" name="文本框 6"/>
          <p:cNvSpPr txBox="1"/>
          <p:nvPr/>
        </p:nvSpPr>
        <p:spPr>
          <a:xfrm>
            <a:off x="1158239" y="119076"/>
            <a:ext cx="10212019" cy="584775"/>
          </a:xfrm>
          <a:prstGeom prst="rect">
            <a:avLst/>
          </a:prstGeom>
          <a:noFill/>
        </p:spPr>
        <p:txBody>
          <a:bodyPr wrap="square">
            <a:spAutoFit/>
          </a:bodyPr>
          <a:lstStyle/>
          <a:p>
            <a:r>
              <a:rPr lang="zh-CN" altLang="en-US" sz="3200" b="1" dirty="0">
                <a:latin typeface="楷体" panose="02010609060101010101" pitchFamily="49" charset="-122"/>
                <a:ea typeface="楷体" panose="02010609060101010101" pitchFamily="49" charset="-122"/>
                <a:cs typeface="+mj-cs"/>
              </a:rPr>
              <a:t>  “贸易面向型”数据国际规则的特点及趋向</a:t>
            </a:r>
          </a:p>
        </p:txBody>
      </p:sp>
      <p:pic>
        <p:nvPicPr>
          <p:cNvPr id="9" name="图片 8"/>
          <p:cNvPicPr>
            <a:picLocks noChangeAspect="1"/>
          </p:cNvPicPr>
          <p:nvPr/>
        </p:nvPicPr>
        <p:blipFill>
          <a:blip r:embed="rId2"/>
          <a:stretch>
            <a:fillRect/>
          </a:stretch>
        </p:blipFill>
        <p:spPr>
          <a:xfrm>
            <a:off x="463571" y="1456382"/>
            <a:ext cx="6159817" cy="730288"/>
          </a:xfrm>
          <a:prstGeom prst="rect">
            <a:avLst/>
          </a:prstGeom>
        </p:spPr>
      </p:pic>
      <p:pic>
        <p:nvPicPr>
          <p:cNvPr id="11" name="图片 10"/>
          <p:cNvPicPr>
            <a:picLocks noChangeAspect="1"/>
          </p:cNvPicPr>
          <p:nvPr/>
        </p:nvPicPr>
        <p:blipFill>
          <a:blip r:embed="rId3"/>
          <a:stretch>
            <a:fillRect/>
          </a:stretch>
        </p:blipFill>
        <p:spPr>
          <a:xfrm>
            <a:off x="561805" y="2153703"/>
            <a:ext cx="6083613" cy="1892397"/>
          </a:xfrm>
          <a:prstGeom prst="rect">
            <a:avLst/>
          </a:prstGeom>
        </p:spPr>
      </p:pic>
      <p:sp>
        <p:nvSpPr>
          <p:cNvPr id="13" name="文本框 12"/>
          <p:cNvSpPr txBox="1"/>
          <p:nvPr/>
        </p:nvSpPr>
        <p:spPr>
          <a:xfrm>
            <a:off x="6623388" y="1535501"/>
            <a:ext cx="4930603" cy="2031325"/>
          </a:xfrm>
          <a:prstGeom prst="rect">
            <a:avLst/>
          </a:prstGeom>
          <a:noFill/>
        </p:spPr>
        <p:txBody>
          <a:bodyPr wrap="square">
            <a:spAutoFit/>
          </a:bodyPr>
          <a:lstStyle/>
          <a:p>
            <a:r>
              <a:rPr lang="en-US" altLang="zh-CN" b="1" dirty="0">
                <a:effectLst>
                  <a:outerShdw blurRad="38100" dist="38100" dir="2700000" algn="tl">
                    <a:srgbClr val="000000">
                      <a:alpha val="43137"/>
                    </a:srgbClr>
                  </a:outerShdw>
                </a:effectLst>
              </a:rPr>
              <a:t>                         USMCA(2018)</a:t>
            </a:r>
          </a:p>
          <a:p>
            <a:endParaRPr lang="en-US" altLang="zh-CN" b="1" dirty="0">
              <a:effectLst>
                <a:outerShdw blurRad="38100" dist="38100" dir="2700000" algn="tl">
                  <a:srgbClr val="000000">
                    <a:alpha val="43137"/>
                  </a:srgbClr>
                </a:outerShdw>
              </a:effectLst>
            </a:endParaRPr>
          </a:p>
          <a:p>
            <a:r>
              <a:rPr lang="zh-CN" altLang="en-US" b="1" dirty="0">
                <a:effectLst>
                  <a:outerShdw blurRad="38100" dist="38100" dir="2700000" algn="tl">
                    <a:srgbClr val="000000">
                      <a:alpha val="43137"/>
                    </a:srgbClr>
                  </a:outerShdw>
                </a:effectLst>
              </a:rPr>
              <a:t>（</a:t>
            </a:r>
            <a:r>
              <a:rPr lang="en-US" altLang="zh-CN" b="1" dirty="0">
                <a:effectLst>
                  <a:outerShdw blurRad="38100" dist="38100" dir="2700000" algn="tl">
                    <a:srgbClr val="000000">
                      <a:alpha val="43137"/>
                    </a:srgbClr>
                  </a:outerShdw>
                </a:effectLst>
              </a:rPr>
              <a:t>1</a:t>
            </a:r>
            <a:r>
              <a:rPr lang="zh-CN" altLang="en-US" b="1" dirty="0">
                <a:effectLst>
                  <a:outerShdw blurRad="38100" dist="38100" dir="2700000" algn="tl">
                    <a:srgbClr val="000000">
                      <a:alpha val="43137"/>
                    </a:srgbClr>
                  </a:outerShdw>
                </a:effectLst>
              </a:rPr>
              <a:t>）重要性、意义</a:t>
            </a:r>
            <a:endParaRPr lang="en-US" altLang="zh-CN" b="1" dirty="0">
              <a:effectLst>
                <a:outerShdw blurRad="38100" dist="38100" dir="2700000" algn="tl">
                  <a:srgbClr val="000000">
                    <a:alpha val="43137"/>
                  </a:srgbClr>
                </a:outerShdw>
              </a:effectLst>
            </a:endParaRPr>
          </a:p>
          <a:p>
            <a:r>
              <a:rPr lang="zh-CN" altLang="en-US" b="1" dirty="0">
                <a:effectLst>
                  <a:outerShdw blurRad="38100" dist="38100" dir="2700000" algn="tl">
                    <a:srgbClr val="000000">
                      <a:alpha val="43137"/>
                    </a:srgbClr>
                  </a:outerShdw>
                </a:effectLst>
              </a:rPr>
              <a:t>（</a:t>
            </a:r>
            <a:r>
              <a:rPr lang="en-US" altLang="zh-CN" b="1" dirty="0">
                <a:effectLst>
                  <a:outerShdw blurRad="38100" dist="38100" dir="2700000" algn="tl">
                    <a:srgbClr val="000000">
                      <a:alpha val="43137"/>
                    </a:srgbClr>
                  </a:outerShdw>
                </a:effectLst>
              </a:rPr>
              <a:t>2</a:t>
            </a:r>
            <a:r>
              <a:rPr lang="zh-CN" altLang="en-US" b="1" dirty="0">
                <a:effectLst>
                  <a:outerShdw blurRad="38100" dist="38100" dir="2700000" algn="tl">
                    <a:srgbClr val="000000">
                      <a:alpha val="43137"/>
                    </a:srgbClr>
                  </a:outerShdw>
                </a:effectLst>
              </a:rPr>
              <a:t>）可机读、格式</a:t>
            </a:r>
            <a:endParaRPr lang="en-US" altLang="zh-CN" b="1" dirty="0">
              <a:effectLst>
                <a:outerShdw blurRad="38100" dist="38100" dir="2700000" algn="tl">
                  <a:srgbClr val="000000">
                    <a:alpha val="43137"/>
                  </a:srgbClr>
                </a:outerShdw>
              </a:effectLst>
            </a:endParaRPr>
          </a:p>
          <a:p>
            <a:r>
              <a:rPr lang="zh-CN" altLang="en-US" b="1" dirty="0">
                <a:effectLst>
                  <a:outerShdw blurRad="38100" dist="38100" dir="2700000" algn="tl">
                    <a:srgbClr val="000000">
                      <a:alpha val="43137"/>
                    </a:srgbClr>
                  </a:outerShdw>
                </a:effectLst>
              </a:rPr>
              <a:t>（</a:t>
            </a:r>
            <a:r>
              <a:rPr lang="en-US" altLang="zh-CN" b="1" dirty="0">
                <a:effectLst>
                  <a:outerShdw blurRad="38100" dist="38100" dir="2700000" algn="tl">
                    <a:srgbClr val="000000">
                      <a:alpha val="43137"/>
                    </a:srgbClr>
                  </a:outerShdw>
                </a:effectLst>
              </a:rPr>
              <a:t>3</a:t>
            </a:r>
            <a:r>
              <a:rPr lang="zh-CN" altLang="en-US" b="1" dirty="0">
                <a:effectLst>
                  <a:outerShdw blurRad="38100" dist="38100" dir="2700000" algn="tl">
                    <a:srgbClr val="000000">
                      <a:alpha val="43137"/>
                    </a:srgbClr>
                  </a:outerShdw>
                </a:effectLst>
              </a:rPr>
              <a:t>）合作来识别获取和使用政府信息的方法。</a:t>
            </a:r>
            <a:endParaRPr lang="en-US" altLang="zh-CN" b="1" dirty="0">
              <a:effectLst>
                <a:outerShdw blurRad="38100" dist="38100" dir="2700000" algn="tl">
                  <a:srgbClr val="000000">
                    <a:alpha val="43137"/>
                  </a:srgbClr>
                </a:outerShdw>
              </a:effectLst>
            </a:endParaRPr>
          </a:p>
          <a:p>
            <a:endParaRPr lang="en-US" altLang="zh-CN" b="1" dirty="0">
              <a:effectLst>
                <a:outerShdw blurRad="38100" dist="38100" dir="2700000" algn="tl">
                  <a:srgbClr val="000000">
                    <a:alpha val="43137"/>
                  </a:srgbClr>
                </a:outerShdw>
              </a:effectLst>
            </a:endParaRPr>
          </a:p>
          <a:p>
            <a:endParaRPr lang="zh-CN" altLang="en-US" dirty="0"/>
          </a:p>
        </p:txBody>
      </p:sp>
      <p:pic>
        <p:nvPicPr>
          <p:cNvPr id="14" name="图片 13"/>
          <p:cNvPicPr>
            <a:picLocks noChangeAspect="1"/>
          </p:cNvPicPr>
          <p:nvPr/>
        </p:nvPicPr>
        <p:blipFill>
          <a:blip r:embed="rId4"/>
          <a:stretch>
            <a:fillRect/>
          </a:stretch>
        </p:blipFill>
        <p:spPr>
          <a:xfrm>
            <a:off x="623246" y="4174979"/>
            <a:ext cx="5641002" cy="2218439"/>
          </a:xfrm>
          <a:prstGeom prst="rect">
            <a:avLst/>
          </a:prstGeom>
        </p:spPr>
      </p:pic>
      <p:sp>
        <p:nvSpPr>
          <p:cNvPr id="15" name="内容占位符 2"/>
          <p:cNvSpPr txBox="1"/>
          <p:nvPr/>
        </p:nvSpPr>
        <p:spPr>
          <a:xfrm>
            <a:off x="6858343" y="3775942"/>
            <a:ext cx="3993630" cy="3016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zh-CN" dirty="0"/>
          </a:p>
          <a:p>
            <a:pPr marL="0" indent="0">
              <a:buNone/>
            </a:pPr>
            <a:r>
              <a:rPr lang="en-US" altLang="zh-CN" sz="1800" b="1" dirty="0">
                <a:effectLst>
                  <a:outerShdw blurRad="38100" dist="38100" dir="2700000" algn="tl">
                    <a:srgbClr val="000000">
                      <a:alpha val="43137"/>
                    </a:srgbClr>
                  </a:outerShdw>
                </a:effectLst>
              </a:rPr>
              <a:t>                       DEPA</a:t>
            </a:r>
          </a:p>
          <a:p>
            <a:pPr marL="0"/>
            <a:r>
              <a:rPr lang="en-US" altLang="zh-CN" sz="1800" b="1" dirty="0">
                <a:effectLst>
                  <a:outerShdw blurRad="38100" dist="38100" dir="2700000" algn="tl">
                    <a:srgbClr val="000000">
                      <a:alpha val="43137"/>
                    </a:srgbClr>
                  </a:outerShdw>
                </a:effectLst>
              </a:rPr>
              <a:t>  (1)</a:t>
            </a:r>
            <a:r>
              <a:rPr lang="zh-CN" altLang="en-US" sz="1800" b="1" dirty="0">
                <a:effectLst>
                  <a:outerShdw blurRad="38100" dist="38100" dir="2700000" algn="tl">
                    <a:srgbClr val="000000">
                      <a:alpha val="43137"/>
                    </a:srgbClr>
                  </a:outerShdw>
                </a:effectLst>
              </a:rPr>
              <a:t>意义</a:t>
            </a:r>
            <a:endParaRPr lang="en-US" altLang="zh-CN" sz="1800" b="1" dirty="0">
              <a:effectLst>
                <a:outerShdw blurRad="38100" dist="38100" dir="2700000" algn="tl">
                  <a:srgbClr val="000000">
                    <a:alpha val="43137"/>
                  </a:srgbClr>
                </a:outerShdw>
              </a:effectLst>
            </a:endParaRPr>
          </a:p>
          <a:p>
            <a:pPr marL="0"/>
            <a:r>
              <a:rPr lang="zh-CN" altLang="en-US" sz="1800" b="1" dirty="0">
                <a:effectLst>
                  <a:outerShdw blurRad="38100" dist="38100" dir="2700000" algn="tl">
                    <a:srgbClr val="000000">
                      <a:alpha val="43137"/>
                    </a:srgbClr>
                  </a:outerShdw>
                </a:effectLst>
              </a:rPr>
              <a:t>（</a:t>
            </a:r>
            <a:r>
              <a:rPr lang="en-US" altLang="zh-CN" sz="1800" b="1" dirty="0">
                <a:effectLst>
                  <a:outerShdw blurRad="38100" dist="38100" dir="2700000" algn="tl">
                    <a:srgbClr val="000000">
                      <a:alpha val="43137"/>
                    </a:srgbClr>
                  </a:outerShdw>
                </a:effectLst>
              </a:rPr>
              <a:t>2</a:t>
            </a:r>
            <a:r>
              <a:rPr lang="zh-CN" altLang="en-US" sz="1800" b="1" dirty="0">
                <a:effectLst>
                  <a:outerShdw blurRad="38100" dist="38100" dir="2700000" algn="tl">
                    <a:srgbClr val="000000">
                      <a:alpha val="43137"/>
                    </a:srgbClr>
                  </a:outerShdw>
                </a:effectLst>
              </a:rPr>
              <a:t>）范围</a:t>
            </a:r>
            <a:endParaRPr lang="en-US" altLang="zh-CN" sz="1800" b="1" dirty="0">
              <a:effectLst>
                <a:outerShdw blurRad="38100" dist="38100" dir="2700000" algn="tl">
                  <a:srgbClr val="000000">
                    <a:alpha val="43137"/>
                  </a:srgbClr>
                </a:outerShdw>
              </a:effectLst>
            </a:endParaRPr>
          </a:p>
          <a:p>
            <a:pPr marL="0"/>
            <a:r>
              <a:rPr lang="zh-CN" altLang="en-US" sz="1800" b="1" dirty="0">
                <a:effectLst>
                  <a:outerShdw blurRad="38100" dist="38100" dir="2700000" algn="tl">
                    <a:srgbClr val="000000">
                      <a:alpha val="43137"/>
                    </a:srgbClr>
                  </a:outerShdw>
                </a:effectLst>
              </a:rPr>
              <a:t>（</a:t>
            </a:r>
            <a:r>
              <a:rPr lang="en-US" altLang="zh-CN" sz="1800" b="1" dirty="0">
                <a:effectLst>
                  <a:outerShdw blurRad="38100" dist="38100" dir="2700000" algn="tl">
                    <a:srgbClr val="000000">
                      <a:alpha val="43137"/>
                    </a:srgbClr>
                  </a:outerShdw>
                </a:effectLst>
              </a:rPr>
              <a:t>3</a:t>
            </a:r>
            <a:r>
              <a:rPr lang="zh-CN" altLang="en-US" sz="1800" b="1" dirty="0">
                <a:effectLst>
                  <a:outerShdw blurRad="38100" dist="38100" dir="2700000" algn="tl">
                    <a:srgbClr val="000000">
                      <a:alpha val="43137"/>
                    </a:srgbClr>
                  </a:outerShdw>
                </a:effectLst>
              </a:rPr>
              <a:t>）合作</a:t>
            </a:r>
            <a:endParaRPr lang="en-US" altLang="zh-CN" sz="1800" b="1" dirty="0">
              <a:effectLst>
                <a:outerShdw blurRad="38100" dist="38100" dir="2700000" algn="tl">
                  <a:srgbClr val="000000">
                    <a:alpha val="43137"/>
                  </a:srgbClr>
                </a:outerShdw>
              </a:effectLst>
            </a:endParaRPr>
          </a:p>
          <a:p>
            <a:pPr marL="0"/>
            <a:r>
              <a:rPr lang="zh-CN" altLang="en-US" sz="1800" b="1" dirty="0">
                <a:effectLst>
                  <a:outerShdw blurRad="38100" dist="38100" dir="2700000" algn="tl">
                    <a:srgbClr val="000000">
                      <a:alpha val="43137"/>
                    </a:srgbClr>
                  </a:outerShdw>
                </a:effectLst>
              </a:rPr>
              <a:t>（</a:t>
            </a:r>
            <a:r>
              <a:rPr lang="en-US" altLang="zh-CN" sz="1800" b="1" dirty="0">
                <a:effectLst>
                  <a:outerShdw blurRad="38100" dist="38100" dir="2700000" algn="tl">
                    <a:srgbClr val="000000">
                      <a:alpha val="43137"/>
                    </a:srgbClr>
                  </a:outerShdw>
                </a:effectLst>
              </a:rPr>
              <a:t>4</a:t>
            </a:r>
            <a:r>
              <a:rPr lang="zh-CN" altLang="en-US" sz="1800" b="1" dirty="0">
                <a:effectLst>
                  <a:outerShdw blurRad="38100" dist="38100" dir="2700000" algn="tl">
                    <a:srgbClr val="000000">
                      <a:alpha val="43137"/>
                    </a:srgbClr>
                  </a:outerShdw>
                </a:effectLst>
              </a:rPr>
              <a:t>）合作的具体指引</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3969" y="867650"/>
            <a:ext cx="11900002" cy="5654648"/>
          </a:xfrm>
        </p:spPr>
        <p:txBody>
          <a:bodyPr>
            <a:normAutofit lnSpcReduction="10000"/>
          </a:bodyPr>
          <a:lstStyle/>
          <a:p>
            <a:pPr>
              <a:buFont typeface="Wingdings" panose="05000000000000000000" pitchFamily="2" charset="2"/>
              <a:buChar char="Ø"/>
            </a:pP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由于美国立场转变“电子商务”</a:t>
            </a:r>
            <a:r>
              <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JSI</a:t>
            </a: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谈判</a:t>
            </a:r>
            <a:r>
              <a:rPr lang="zh-CN" altLang="en-US"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并未</a:t>
            </a: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包含</a:t>
            </a:r>
            <a:r>
              <a:rPr lang="zh-CN" altLang="en-US"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高标准</a:t>
            </a: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的数据治理规则。</a:t>
            </a:r>
            <a:endPar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buFont typeface="Wingdings" panose="05000000000000000000" pitchFamily="2" charset="2"/>
              <a:buChar char="Ø"/>
            </a:pPr>
            <a:endPar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0" indent="0">
              <a:buNone/>
            </a:pPr>
            <a:r>
              <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a:t>
            </a: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2800" b="1" dirty="0">
                <a:latin typeface="楷体" pitchFamily="49" charset="-122"/>
                <a:ea typeface="楷体" pitchFamily="49" charset="-122"/>
              </a:rPr>
              <a:t>跨境数据流动规则是“美式模板”中的核心规则且雄心水平在逐渐提升。</a:t>
            </a:r>
            <a:endParaRPr lang="en-US" altLang="zh-CN" sz="2800" b="1" dirty="0">
              <a:latin typeface="楷体" pitchFamily="49" charset="-122"/>
              <a:ea typeface="楷体" pitchFamily="49" charset="-122"/>
            </a:endParaRPr>
          </a:p>
          <a:p>
            <a:pPr marL="0" indent="0">
              <a:buNone/>
            </a:pPr>
            <a:endPar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0" indent="0">
              <a:buNone/>
            </a:pPr>
            <a:endPar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0" indent="0">
              <a:buNone/>
            </a:pPr>
            <a:endPar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buFont typeface="Wingdings" panose="05000000000000000000" pitchFamily="2" charset="2"/>
              <a:buChar char="Ø"/>
            </a:pPr>
            <a:endPar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buFont typeface="Wingdings" panose="05000000000000000000" pitchFamily="2" charset="2"/>
              <a:buChar char="Ø"/>
            </a:pPr>
            <a:endPar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0" indent="0">
              <a:buNone/>
            </a:pPr>
            <a:r>
              <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p>
          <a:p>
            <a:pPr marL="0" indent="0">
              <a:buNone/>
            </a:pPr>
            <a:r>
              <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p>
          <a:p>
            <a:pPr marL="0" indent="0">
              <a:buNone/>
            </a:pPr>
            <a:r>
              <a:rPr lang="en-US" altLang="zh-CN" b="1" dirty="0">
                <a:latin typeface="楷体" panose="02010609060101010101" pitchFamily="49" charset="-122"/>
                <a:ea typeface="楷体" panose="02010609060101010101" pitchFamily="49" charset="-122"/>
              </a:rPr>
              <a:t>    </a:t>
            </a:r>
          </a:p>
        </p:txBody>
      </p:sp>
      <p:sp>
        <p:nvSpPr>
          <p:cNvPr id="7" name="文本框 6"/>
          <p:cNvSpPr txBox="1"/>
          <p:nvPr/>
        </p:nvSpPr>
        <p:spPr>
          <a:xfrm>
            <a:off x="1158239" y="119076"/>
            <a:ext cx="10212019" cy="584775"/>
          </a:xfrm>
          <a:prstGeom prst="rect">
            <a:avLst/>
          </a:prstGeom>
          <a:noFill/>
        </p:spPr>
        <p:txBody>
          <a:bodyPr wrap="square">
            <a:spAutoFit/>
          </a:bodyPr>
          <a:lstStyle/>
          <a:p>
            <a:r>
              <a:rPr lang="zh-CN" altLang="en-US" sz="3200" b="1" dirty="0">
                <a:latin typeface="楷体" panose="02010609060101010101" pitchFamily="49" charset="-122"/>
                <a:ea typeface="楷体" panose="02010609060101010101" pitchFamily="49" charset="-122"/>
                <a:cs typeface="+mj-cs"/>
              </a:rPr>
              <a:t>  “贸易面向型”数据国际规则的特点及趋向</a:t>
            </a:r>
          </a:p>
        </p:txBody>
      </p:sp>
    </p:spTree>
    <p:extLst>
      <p:ext uri="{BB962C8B-B14F-4D97-AF65-F5344CB8AC3E}">
        <p14:creationId xmlns:p14="http://schemas.microsoft.com/office/powerpoint/2010/main" val="208591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DUyMzg4NjIxZGVkZTg0NDA3NTFmYTE1OTUwNGNmMzE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TotalTime>
  <Words>6703</Words>
  <Application>Microsoft Office PowerPoint</Application>
  <PresentationFormat>宽屏</PresentationFormat>
  <Paragraphs>411</Paragraphs>
  <Slides>49</Slides>
  <Notes>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49</vt:i4>
      </vt:variant>
    </vt:vector>
  </HeadingPairs>
  <TitlesOfParts>
    <vt:vector size="62" baseType="lpstr">
      <vt:lpstr>等线</vt:lpstr>
      <vt:lpstr>等线 Light</vt:lpstr>
      <vt:lpstr>黑体</vt:lpstr>
      <vt:lpstr>华文楷体</vt:lpstr>
      <vt:lpstr>楷体</vt:lpstr>
      <vt:lpstr>宋体</vt:lpstr>
      <vt:lpstr>Arial</vt:lpstr>
      <vt:lpstr>Calibri</vt:lpstr>
      <vt:lpstr>Cambria Math</vt:lpstr>
      <vt:lpstr>Times New Roman</vt:lpstr>
      <vt:lpstr>Wingdings</vt:lpstr>
      <vt:lpstr>Office 主题​​</vt:lpstr>
      <vt:lpstr>1_Office 主题​​</vt:lpstr>
      <vt:lpstr>对标“贸易面向型”国际数据规则:地方实践及贸易影响  </vt:lpstr>
      <vt:lpstr>                 问题的提出</vt:lpstr>
      <vt:lpstr>                 问题的提出</vt:lpstr>
      <vt:lpstr>                           主要内容</vt:lpstr>
      <vt:lpstr>                           主要内容</vt:lpstr>
      <vt:lpstr>   “贸易面向型”国际数据规则的特点及趋向</vt:lpstr>
      <vt:lpstr>   </vt:lpstr>
      <vt:lpstr>PowerPoint 演示文稿</vt:lpstr>
      <vt:lpstr>PowerPoint 演示文稿</vt:lpstr>
      <vt:lpstr>    跨境数据传输规则的演进升级</vt:lpstr>
      <vt:lpstr>数据存储非强制本地化规则的演进升级</vt:lpstr>
      <vt:lpstr>PowerPoint 演示文稿</vt:lpstr>
      <vt:lpstr>  美国的主要诉求 （2018.4.12探索文件，2019.3.25再次发布）</vt:lpstr>
      <vt:lpstr>  美国的主要诉求 （2018.4.12探索文件，2019.3.25再次发布）</vt:lpstr>
      <vt:lpstr>PowerPoint 演示文稿</vt:lpstr>
      <vt:lpstr>                           主要内容</vt:lpstr>
      <vt:lpstr>地方数据治理的基本原则及策略思考</vt:lpstr>
      <vt:lpstr> 中央层面的数据跨境流动治理体系（1+3+N）</vt:lpstr>
      <vt:lpstr> 中央层面的数据跨境流动治理体系（数据出境四件套）</vt:lpstr>
      <vt:lpstr>2023年8月国务院《关于进一步优化外商投资环境加大吸引外商投资力度的意见》 </vt:lpstr>
      <vt:lpstr>中央层面的数据跨境流动治理体系（重要发文）</vt:lpstr>
      <vt:lpstr>         中央层面关于数据治理的重要发文</vt:lpstr>
      <vt:lpstr>地方数据治理的基本原则及策略思考</vt:lpstr>
      <vt:lpstr>地方数据治理的基本原则及策略思考</vt:lpstr>
      <vt:lpstr> 案例：《推进数据跨境流动试点制度创新研究》</vt:lpstr>
      <vt:lpstr> 《推进数据跨境流动试点制度创新研究》 </vt:lpstr>
      <vt:lpstr>PowerPoint 演示文稿</vt:lpstr>
      <vt:lpstr> 《推进数据跨境流动试点制度创新研究》 </vt:lpstr>
      <vt:lpstr> 《推进数据跨境流动试点制度创新研究》 </vt:lpstr>
      <vt:lpstr>PowerPoint 演示文稿</vt:lpstr>
      <vt:lpstr>PowerPoint 演示文稿</vt:lpstr>
      <vt:lpstr> 《北京推进数据跨境流动试点制度创新研究》 </vt:lpstr>
      <vt:lpstr>PowerPoint 演示文稿</vt:lpstr>
      <vt:lpstr>PowerPoint 演示文稿</vt:lpstr>
      <vt:lpstr>                           主要内容</vt:lpstr>
      <vt:lpstr>  1.以捍卫安全底线为前提敦促数据跨境便利的“跨境流动治理”</vt:lpstr>
      <vt:lpstr>   1.以捍卫安全底线为前提敦促数据跨境便利的“跨境流动治理”</vt:lpstr>
      <vt:lpstr>2.激发数据要素活力的“交易流通治理”</vt:lpstr>
      <vt:lpstr>3.促进公共数据应用开发的“共享开放治理”</vt:lpstr>
      <vt:lpstr>3.促进公共数据应用开发的“共享开放治理”</vt:lpstr>
      <vt:lpstr>                           主要内容</vt:lpstr>
      <vt:lpstr> 地方数据治理对数字内容贸易影响的经验研究</vt:lpstr>
      <vt:lpstr> 地方数据治理对数字内容贸易影响的经验研究</vt:lpstr>
      <vt:lpstr> 地方数据治理对数字内容贸易影响的经验研究</vt:lpstr>
      <vt:lpstr> 地方数据治理对数字内容贸易影响的经验研究</vt:lpstr>
      <vt:lpstr> 地方数据治理对数字内容贸易影响的经验研究</vt:lpstr>
      <vt:lpstr> 地方数据治理对数字内容贸易影响的经验研究</vt:lpstr>
      <vt:lpstr>研究结论</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“北京市对接数字经贸国际规则方向和策略研究” 开题报告 </dc:title>
  <dc:creator>znluibe@163.com</dc:creator>
  <cp:lastModifiedBy>nianli zhou</cp:lastModifiedBy>
  <cp:revision>76</cp:revision>
  <dcterms:created xsi:type="dcterms:W3CDTF">2023-07-18T02:48:00Z</dcterms:created>
  <dcterms:modified xsi:type="dcterms:W3CDTF">2024-09-16T09:24:31Z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2A389634E451431EB59EB429BEECE0EC_12</vt:lpwstr>
  </property>
  <property fmtid="{D5CDD505-2E9C-101B-9397-08002B2CF9AE}" pid="3" name="KSOProductBuildVer">
    <vt:lpwstr>2052-12.1.0.15712</vt:lpwstr>
  </property>
</Properties>
</file>