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947" r:id="rId2"/>
    <p:sldId id="948" r:id="rId3"/>
    <p:sldId id="1172" r:id="rId4"/>
    <p:sldId id="950" r:id="rId5"/>
    <p:sldId id="1170" r:id="rId6"/>
    <p:sldId id="830" r:id="rId7"/>
    <p:sldId id="1139" r:id="rId8"/>
    <p:sldId id="1171" r:id="rId9"/>
    <p:sldId id="952" r:id="rId10"/>
    <p:sldId id="1142" r:id="rId11"/>
    <p:sldId id="1190" r:id="rId12"/>
    <p:sldId id="1192" r:id="rId13"/>
    <p:sldId id="1150" r:id="rId14"/>
    <p:sldId id="826" r:id="rId15"/>
    <p:sldId id="827" r:id="rId16"/>
    <p:sldId id="1146" r:id="rId17"/>
    <p:sldId id="1147" r:id="rId18"/>
    <p:sldId id="1161" r:id="rId19"/>
    <p:sldId id="1148" r:id="rId20"/>
    <p:sldId id="1165" r:id="rId21"/>
    <p:sldId id="1168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987" autoAdjust="0"/>
    <p:restoredTop sz="94660"/>
  </p:normalViewPr>
  <p:slideViewPr>
    <p:cSldViewPr snapToGrid="0">
      <p:cViewPr varScale="1">
        <p:scale>
          <a:sx n="61" d="100"/>
          <a:sy n="61" d="100"/>
        </p:scale>
        <p:origin x="64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717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454308870041285"/>
          <c:y val="6.7110116385905166E-2"/>
          <c:w val="0.83714895442825832"/>
          <c:h val="0.8043159509396639"/>
        </c:manualLayout>
      </c:layout>
      <c:lineChart>
        <c:grouping val="standard"/>
        <c:varyColors val="0"/>
        <c:ser>
          <c:idx val="0"/>
          <c:order val="0"/>
          <c:tx>
            <c:strRef>
              <c:f>Лист4!$A$21</c:f>
              <c:strCache>
                <c:ptCount val="1"/>
                <c:pt idx="0">
                  <c:v>Импорт РФ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Лист4!$B$20:$K$20</c:f>
              <c:numCache>
                <c:formatCode>Основной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Лист4!$B$21:$K$21</c:f>
              <c:numCache>
                <c:formatCode>Основной</c:formatCode>
                <c:ptCount val="10"/>
                <c:pt idx="0">
                  <c:v>1110.8109999999999</c:v>
                </c:pt>
                <c:pt idx="1">
                  <c:v>1722.183</c:v>
                </c:pt>
                <c:pt idx="2">
                  <c:v>2273.413</c:v>
                </c:pt>
                <c:pt idx="3">
                  <c:v>2596.9949999999999</c:v>
                </c:pt>
                <c:pt idx="4">
                  <c:v>2295.7049999999999</c:v>
                </c:pt>
                <c:pt idx="5">
                  <c:v>2023.7049999999999</c:v>
                </c:pt>
                <c:pt idx="6">
                  <c:v>2465.261</c:v>
                </c:pt>
                <c:pt idx="7">
                  <c:v>3323.7959999999998</c:v>
                </c:pt>
                <c:pt idx="8">
                  <c:v>3624.0120000000002</c:v>
                </c:pt>
                <c:pt idx="9">
                  <c:v>3782.9670000000001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7B1-4EFC-8B06-C9C7709F0D7D}"/>
            </c:ext>
          </c:extLst>
        </c:ser>
        <c:ser>
          <c:idx val="1"/>
          <c:order val="1"/>
          <c:tx>
            <c:strRef>
              <c:f>Лист4!$A$22</c:f>
              <c:strCache>
                <c:ptCount val="1"/>
                <c:pt idx="0">
                  <c:v>Экспорт РФ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Лист4!$B$20:$K$20</c:f>
              <c:numCache>
                <c:formatCode>Основной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Лист4!$B$22:$K$22</c:f>
              <c:numCache>
                <c:formatCode>Основной</c:formatCode>
                <c:ptCount val="10"/>
                <c:pt idx="0">
                  <c:v>1120.828</c:v>
                </c:pt>
                <c:pt idx="1">
                  <c:v>1010.146</c:v>
                </c:pt>
                <c:pt idx="2">
                  <c:v>1388.5920000000001</c:v>
                </c:pt>
                <c:pt idx="3">
                  <c:v>1373.461</c:v>
                </c:pt>
                <c:pt idx="4">
                  <c:v>644.53599999999994</c:v>
                </c:pt>
                <c:pt idx="5">
                  <c:v>1819.7439999999999</c:v>
                </c:pt>
                <c:pt idx="6">
                  <c:v>1373.0239999999999</c:v>
                </c:pt>
                <c:pt idx="7">
                  <c:v>1903.2159999999999</c:v>
                </c:pt>
                <c:pt idx="8">
                  <c:v>2457.473</c:v>
                </c:pt>
                <c:pt idx="9">
                  <c:v>1136.1489999999999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7B1-4EFC-8B06-C9C7709F0D7D}"/>
            </c:ext>
          </c:extLst>
        </c:ser>
        <c:ser>
          <c:idx val="2"/>
          <c:order val="2"/>
          <c:tx>
            <c:strRef>
              <c:f>Лист4!$A$23</c:f>
              <c:strCache>
                <c:ptCount val="1"/>
                <c:pt idx="0">
                  <c:v>Сальдо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Лист4!$B$20:$K$20</c:f>
              <c:numCache>
                <c:formatCode>Основной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Лист4!$B$23:$K$23</c:f>
              <c:numCache>
                <c:formatCode>Основной</c:formatCode>
                <c:ptCount val="10"/>
                <c:pt idx="0">
                  <c:v>10.016999999999999</c:v>
                </c:pt>
                <c:pt idx="1">
                  <c:v>-712.03700000000003</c:v>
                </c:pt>
                <c:pt idx="2">
                  <c:v>-884.82100000000003</c:v>
                </c:pt>
                <c:pt idx="3">
                  <c:v>-1223.5340000000001</c:v>
                </c:pt>
                <c:pt idx="4">
                  <c:v>-1651.1690000000001</c:v>
                </c:pt>
                <c:pt idx="5">
                  <c:v>-203.96100000000001</c:v>
                </c:pt>
                <c:pt idx="6">
                  <c:v>-1092.2370000000001</c:v>
                </c:pt>
                <c:pt idx="7">
                  <c:v>-1420.58</c:v>
                </c:pt>
                <c:pt idx="8">
                  <c:v>-1166.539</c:v>
                </c:pt>
                <c:pt idx="9">
                  <c:v>-2646.8180000000002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7B1-4EFC-8B06-C9C7709F0D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56244048"/>
        <c:axId val="756243720"/>
      </c:lineChart>
      <c:catAx>
        <c:axId val="756244048"/>
        <c:scaling>
          <c:orientation val="minMax"/>
        </c:scaling>
        <c:delete val="0"/>
        <c:axPos val="b"/>
        <c:numFmt formatCode="Основной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56243720"/>
        <c:crosses val="autoZero"/>
        <c:auto val="1"/>
        <c:lblAlgn val="ctr"/>
        <c:lblOffset val="100"/>
        <c:noMultiLvlLbl val="0"/>
      </c:catAx>
      <c:valAx>
        <c:axId val="756243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Основной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56244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23B1AD-BA7C-4241-9614-07D7F65234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1F92C48-35DD-459D-A99A-859CA4F022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4CBECE-3C3C-4033-B80A-4A18211BA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EB7FA-87BB-451F-B74B-A9C4010AAB9C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BE20008-23DD-4695-9EBE-D8F30A7AB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5F6F88-5268-4839-841F-609871BEB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2BC65-2066-46D7-9E60-E91505CC0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36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860C07-B4C9-4E71-97F8-55228CD12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DC4E1D-73A3-4A6A-A6E4-91FC066C4B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</a:defRPr>
            </a:lvl3pPr>
            <a:lvl4pPr>
              <a:defRPr baseline="0">
                <a:latin typeface="Arial" panose="020B0604020202020204" pitchFamily="34" charset="0"/>
              </a:defRPr>
            </a:lvl4pPr>
            <a:lvl5pPr>
              <a:defRPr baseline="0">
                <a:latin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72B5AB-BD53-4C37-AF88-2F3BAEDFB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EB7FA-87BB-451F-B74B-A9C4010AAB9C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D8C82AB-85E2-4A52-8D20-E644D8FA5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C9E44E-EC7A-4054-BDC3-58A55A2E6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2BC65-2066-46D7-9E60-E91505CC0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055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D5ED07-DDCA-4EF7-BFE0-8630E53F1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F79614-275D-4079-8E5B-113BB493CB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47019"/>
            <a:ext cx="5181600" cy="48299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D577BBC-9DE4-4AE5-AFBE-8029B512F8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47019"/>
            <a:ext cx="5181600" cy="48299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949A8FB-E39A-40CA-A7BB-5B3B49114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EB7FA-87BB-451F-B74B-A9C4010AAB9C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149193-1930-40F7-92DF-3E15A92EE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A9BBBF8-2D12-4A70-84F3-BEEF6D491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2BC65-2066-46D7-9E60-E91505CC0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587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73E6DB-1545-40DD-B30E-45CCECB2F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BADD537-6F6E-42B6-9389-A99BF9ED3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EB7FA-87BB-451F-B74B-A9C4010AAB9C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CF73E77-4400-45A3-9CF0-10E14112E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DCD7689-BA4A-4CD5-93A3-79E47233E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2BC65-2066-46D7-9E60-E91505CC0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535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3BC55F6-9F7D-4E83-AE26-CE7BEC3F7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EB7FA-87BB-451F-B74B-A9C4010AAB9C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8EBC15D-FF40-4748-804C-65508C090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B6C0011-862A-4904-A80D-856A09CE1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2BC65-2066-46D7-9E60-E91505CC0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824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B46A8A-9DE1-4A38-AF0C-275407779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8467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C47CEE0-F555-46A9-9D06-423F1E9ACB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606" y="1317523"/>
            <a:ext cx="10803194" cy="54039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6E3DF9-BECA-4739-A971-5CA3878A15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0EB7FA-87BB-451F-B74B-A9C4010AAB9C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A9CFC6F-C3FC-48D3-9F1F-F7DFF4798D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32F5945-8ED5-4B8C-9A6F-B610BBDE52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2BC65-2066-46D7-9E60-E91505CC0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817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F25BBC7-FAFD-4ACB-A73C-8D57C18E6A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Соглашение о свободной торговле между ЕАЭС и Вьетнамом и его место в евразийских интеграционных проектах</a:t>
            </a:r>
            <a:br>
              <a:rPr lang="ru-RU" dirty="0"/>
            </a:br>
            <a:endParaRPr lang="ru-RU" dirty="0"/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F2EC5D10-990A-49E3-B614-AA6EA55BC9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29616"/>
            <a:ext cx="9448800" cy="2806574"/>
          </a:xfrm>
        </p:spPr>
        <p:txBody>
          <a:bodyPr>
            <a:noAutofit/>
          </a:bodyPr>
          <a:lstStyle/>
          <a:p>
            <a:r>
              <a:rPr lang="ru-RU" b="1" dirty="0"/>
              <a:t>Шеров-Игнатьев </a:t>
            </a:r>
            <a:endParaRPr lang="en-US" b="1" dirty="0"/>
          </a:p>
          <a:p>
            <a:r>
              <a:rPr lang="ru-RU" b="1" dirty="0"/>
              <a:t>Владимир Генрихович</a:t>
            </a:r>
            <a:br>
              <a:rPr lang="ru-RU" b="1" dirty="0"/>
            </a:br>
            <a:r>
              <a:rPr lang="ru-RU" b="1" dirty="0"/>
              <a:t>Доцент, СПбГУ</a:t>
            </a:r>
            <a:endParaRPr lang="en-US" b="1" dirty="0"/>
          </a:p>
          <a:p>
            <a:endParaRPr lang="en-US" dirty="0"/>
          </a:p>
          <a:p>
            <a:r>
              <a:rPr lang="en-US" dirty="0"/>
              <a:t>4 </a:t>
            </a:r>
            <a:r>
              <a:rPr lang="ru-RU" dirty="0"/>
              <a:t>июня 2020 г.</a:t>
            </a:r>
          </a:p>
          <a:p>
            <a:r>
              <a:rPr lang="ru-RU" dirty="0"/>
              <a:t>Институт экономики РАН - СПбГУ</a:t>
            </a:r>
          </a:p>
        </p:txBody>
      </p:sp>
    </p:spTree>
    <p:extLst>
      <p:ext uri="{BB962C8B-B14F-4D97-AF65-F5344CB8AC3E}">
        <p14:creationId xmlns:p14="http://schemas.microsoft.com/office/powerpoint/2010/main" val="23427255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7A0916-FB3E-4EE5-A895-0525F31C7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Соглашения о свободной торговле с Вьетнамом и Сингапуром можно классифицировать как ССТ+/-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1E15E8-5BA3-4E06-87B5-7FDE778865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ССТ ЕАЭС с Вьетнамом и Сингапуром включают разделы, характерные для ССТ+. </a:t>
            </a:r>
          </a:p>
          <a:p>
            <a:r>
              <a:rPr lang="ru-RU" dirty="0"/>
              <a:t>Однако знакомство с текстами соглашений приводит к выводу об ограниченном характере договоренностей, выходящих за рамки торговли товарами. Зачастую речь идет о сближении позиций, создании совместных комиссий для рассмотрения соответствующих вопросов и т.д.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76551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88D268-5A81-4733-97F2-0A06964E3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Экспорт Вьетнама в РФ, 2008-2017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3082BD9-4693-40D5-A4E4-FAE86124AD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2" t="21582" r="28936" b="24495"/>
          <a:stretch/>
        </p:blipFill>
        <p:spPr>
          <a:xfrm>
            <a:off x="407405" y="1398369"/>
            <a:ext cx="11520943" cy="4920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417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88D268-5A81-4733-97F2-0A06964E3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Экспорт Вьетнама в РФ, 2017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6DC5889-5E7F-4AF9-81FC-610ACC6804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85" t="22627" r="28713" b="25880"/>
          <a:stretch/>
        </p:blipFill>
        <p:spPr>
          <a:xfrm>
            <a:off x="44293" y="1575303"/>
            <a:ext cx="12147707" cy="4807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9439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F86E8CCE-7B4E-4C25-9242-97563D225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Торговля РФ с Вьетнамом, 2010-2019, млн. долл.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05763448-485F-4D73-B9E1-71486ECB3F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3996486"/>
              </p:ext>
            </p:extLst>
          </p:nvPr>
        </p:nvGraphicFramePr>
        <p:xfrm>
          <a:off x="534156" y="1729211"/>
          <a:ext cx="7630562" cy="45810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Объект 2">
            <a:extLst>
              <a:ext uri="{FF2B5EF4-FFF2-40B4-BE49-F238E27FC236}">
                <a16:creationId xmlns:a16="http://schemas.microsoft.com/office/drawing/2014/main" id="{7518AED7-1AAF-4984-B9F2-FC62897F48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466" t="26834" r="31600" b="14395"/>
          <a:stretch/>
        </p:blipFill>
        <p:spPr>
          <a:xfrm>
            <a:off x="8528365" y="4213632"/>
            <a:ext cx="3562080" cy="2644368"/>
          </a:xfrm>
          <a:prstGeom prst="rect">
            <a:avLst/>
          </a:prstGeom>
        </p:spPr>
      </p:pic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9A6D7D2F-B78A-4AB2-90AC-E41F510648D1}"/>
              </a:ext>
            </a:extLst>
          </p:cNvPr>
          <p:cNvCxnSpPr/>
          <p:nvPr/>
        </p:nvCxnSpPr>
        <p:spPr>
          <a:xfrm>
            <a:off x="5685576" y="2018923"/>
            <a:ext cx="126749" cy="36123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09922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290D73-BC63-4F43-8E3A-2CF10BA72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 2016-2017 г. российский экспорт во Вьетнам вырос за счет с/х продукции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F25EC1D-03C7-4F4D-915F-C666F661E7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41" t="20970" r="28311" b="16725"/>
          <a:stretch/>
        </p:blipFill>
        <p:spPr>
          <a:xfrm>
            <a:off x="106878" y="1128156"/>
            <a:ext cx="12074831" cy="584266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E7C428-286F-4D3C-8BBC-7E4360234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Российский экспорт во Вьетнам - 2017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F86B7A3-76B1-4A0A-8964-1A0961425C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3" t="21330" r="28604" b="18170"/>
          <a:stretch/>
        </p:blipFill>
        <p:spPr>
          <a:xfrm>
            <a:off x="142504" y="983226"/>
            <a:ext cx="12019106" cy="563133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F4E035-936F-4547-9A57-AFDCF1A55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ССТ  ЕАЭС – Вьетнам: экспорт РФ в 2018 г.</a:t>
            </a:r>
            <a:endParaRPr lang="ru-RU" b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5C03E60-E37F-4C49-B501-C6CE8F4CE2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611" y="1459563"/>
            <a:ext cx="9127990" cy="427993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1B5CFB2-3534-4195-9B39-AAD9EE4E54FB}"/>
              </a:ext>
            </a:extLst>
          </p:cNvPr>
          <p:cNvSpPr/>
          <p:nvPr/>
        </p:nvSpPr>
        <p:spPr>
          <a:xfrm>
            <a:off x="367420" y="6352143"/>
            <a:ext cx="112142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https://vvs-info.ru/helpful_information/poleznaya-informatsiya/vietnam1p2019g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47048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F4E035-936F-4547-9A57-AFDCF1A55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3018" y="266368"/>
            <a:ext cx="4391684" cy="3036785"/>
          </a:xfrm>
        </p:spPr>
        <p:txBody>
          <a:bodyPr>
            <a:normAutofit/>
          </a:bodyPr>
          <a:lstStyle/>
          <a:p>
            <a:r>
              <a:rPr lang="ru-RU" dirty="0"/>
              <a:t> Экспорт РФ во Вьетнам  в 2018 г. и 6 мес. 22019 г.</a:t>
            </a:r>
            <a:br>
              <a:rPr lang="ru-RU" dirty="0"/>
            </a:br>
            <a:br>
              <a:rPr lang="ru-RU" dirty="0"/>
            </a:br>
            <a:r>
              <a:rPr lang="ru-RU" dirty="0">
                <a:solidFill>
                  <a:srgbClr val="FF0000"/>
                </a:solidFill>
              </a:rPr>
              <a:t>Резкий спад в 2019 г.</a:t>
            </a:r>
            <a:endParaRPr lang="ru-RU" b="0" dirty="0">
              <a:solidFill>
                <a:srgbClr val="FF0000"/>
              </a:solidFill>
            </a:endParaRP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ADC262AE-6430-4FB8-9064-BF168EFEA2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6129" y="3469850"/>
            <a:ext cx="7218555" cy="3388149"/>
          </a:xfr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5C03E60-E37F-4C49-B501-C6CE8F4CE2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428" y="46570"/>
            <a:ext cx="7300976" cy="342328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1B5CFB2-3534-4195-9B39-AAD9EE4E54FB}"/>
              </a:ext>
            </a:extLst>
          </p:cNvPr>
          <p:cNvSpPr/>
          <p:nvPr/>
        </p:nvSpPr>
        <p:spPr>
          <a:xfrm>
            <a:off x="168244" y="6378365"/>
            <a:ext cx="50284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https://vvs-info.ru/helpful_information/poleznaya-informatsiya/vietnam1p2019g</a:t>
            </a:r>
            <a:endParaRPr lang="ru-RU" dirty="0"/>
          </a:p>
        </p:txBody>
      </p:sp>
      <p:sp>
        <p:nvSpPr>
          <p:cNvPr id="10" name="Объект 5">
            <a:extLst>
              <a:ext uri="{FF2B5EF4-FFF2-40B4-BE49-F238E27FC236}">
                <a16:creationId xmlns:a16="http://schemas.microsoft.com/office/drawing/2014/main" id="{CF37747F-2F8D-40B9-84B6-77E6244C3252}"/>
              </a:ext>
            </a:extLst>
          </p:cNvPr>
          <p:cNvSpPr txBox="1">
            <a:spLocks/>
          </p:cNvSpPr>
          <p:nvPr/>
        </p:nvSpPr>
        <p:spPr>
          <a:xfrm>
            <a:off x="403472" y="3780030"/>
            <a:ext cx="3389932" cy="22881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000" dirty="0"/>
              <a:t>С октября 2018 г. Вьетнам обнаружил в поставках пшеницы чертополох и отказался от дальнейших закупок. В 1 п. 2019 г. кукуруза из России также не ввозилась. </a:t>
            </a:r>
          </a:p>
        </p:txBody>
      </p:sp>
    </p:spTree>
    <p:extLst>
      <p:ext uri="{BB962C8B-B14F-4D97-AF65-F5344CB8AC3E}">
        <p14:creationId xmlns:p14="http://schemas.microsoft.com/office/powerpoint/2010/main" val="25814086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2B8ED5-38C6-4053-9CB5-1DB8C2509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 Другие объяснения  негативного развития в 2019 г. 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9721DC-A2F6-40F4-A5FF-03FA9C7AF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u="sng" dirty="0"/>
              <a:t>Снижение мировых товарных цен </a:t>
            </a:r>
            <a:r>
              <a:rPr lang="ru-RU" dirty="0"/>
              <a:t>- на черные и цветные металлы, продукты нефтехимии и т. Д. В связи со снижением цен общий несырьевой российский экспорт сократился в 2019 году.</a:t>
            </a:r>
          </a:p>
          <a:p>
            <a:r>
              <a:rPr lang="ru-RU" u="sng" dirty="0"/>
              <a:t>Эффект отклонения торговли</a:t>
            </a:r>
            <a:r>
              <a:rPr lang="ru-RU" dirty="0"/>
              <a:t>. Вьетнам   развивает свою ССТ; Помимо ССТ с ЕАЭС, он подписал отдельные ССТ с Японией, Республикой Корея, Чили и ЕС; он является членом зоны свободной торговли АСЕАН и, как таковой, участником многочисленных ССТ, подписанных АСАЕН с другими странами, включая Китай и Индию;  участвует во Всеобъемлющем и прогрессивном соглашении о </a:t>
            </a:r>
            <a:r>
              <a:rPr lang="ru-RU" dirty="0" err="1"/>
              <a:t>транстихоокеанском</a:t>
            </a:r>
            <a:r>
              <a:rPr lang="ru-RU" dirty="0"/>
              <a:t> партнерстве (CPTPP).  </a:t>
            </a:r>
          </a:p>
          <a:p>
            <a:r>
              <a:rPr lang="ru-RU" dirty="0"/>
              <a:t> Отраслевые факторы, отражающие изменения во вьетнамской экономике и ее спрос на импорт. Сокращение поставок удобрений из-за перехода от минеральных к органическим удобрениям в с/х. Снижение поставок черных металлов - за счет развития местной металлургии.</a:t>
            </a:r>
          </a:p>
        </p:txBody>
      </p:sp>
    </p:spTree>
    <p:extLst>
      <p:ext uri="{BB962C8B-B14F-4D97-AF65-F5344CB8AC3E}">
        <p14:creationId xmlns:p14="http://schemas.microsoft.com/office/powerpoint/2010/main" val="20174210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A6FD2E-C23C-4E3C-A8B9-0E9135B39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Товары, российский экспорт которых во Вьетнам рос в 2019 г.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30A6315-CA31-4235-BC16-B09F39E97B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909" y="1317625"/>
            <a:ext cx="9606844" cy="5403850"/>
          </a:xfrm>
        </p:spPr>
      </p:pic>
    </p:spTree>
    <p:extLst>
      <p:ext uri="{BB962C8B-B14F-4D97-AF65-F5344CB8AC3E}">
        <p14:creationId xmlns:p14="http://schemas.microsoft.com/office/powerpoint/2010/main" val="73753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F1DC2A-D348-4A49-8DA8-A27867473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План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3533AD-5923-4A68-90B8-A53CCA61E8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Причины подписания соглашений о свободной торговле</a:t>
            </a:r>
          </a:p>
          <a:p>
            <a:r>
              <a:rPr lang="ru-RU" dirty="0"/>
              <a:t>Значение партнеров по ССТ в торговле ЕАЭС/</a:t>
            </a:r>
            <a:r>
              <a:rPr lang="ru-RU" dirty="0" err="1"/>
              <a:t>Росссии</a:t>
            </a:r>
            <a:endParaRPr lang="ru-RU" dirty="0"/>
          </a:p>
          <a:p>
            <a:r>
              <a:rPr lang="ru-RU" dirty="0"/>
              <a:t>Торговые соглашения ЕАЭС со странами Азии: общее и особенное </a:t>
            </a:r>
          </a:p>
          <a:p>
            <a:r>
              <a:rPr lang="ru-RU" dirty="0"/>
              <a:t>ССТ с Вьетнамом</a:t>
            </a:r>
            <a:r>
              <a:rPr lang="en-US" dirty="0"/>
              <a:t>: </a:t>
            </a:r>
            <a:r>
              <a:rPr lang="ru-RU" dirty="0"/>
              <a:t>значение для России</a:t>
            </a:r>
          </a:p>
          <a:p>
            <a:r>
              <a:rPr lang="ru-RU" dirty="0"/>
              <a:t>ССТ с Вьетнамом: влияние на экспорт и импорт</a:t>
            </a:r>
            <a:r>
              <a:rPr lang="en-US" dirty="0"/>
              <a:t> </a:t>
            </a:r>
            <a:endParaRPr lang="ru-RU" dirty="0"/>
          </a:p>
          <a:p>
            <a:r>
              <a:rPr lang="ru-RU" dirty="0"/>
              <a:t>Проблемы 2019 года и их преодоление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27652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7ED453-8D7C-419B-BBD0-2F67FE92E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6525"/>
            <a:ext cx="10559143" cy="1341211"/>
          </a:xfrm>
        </p:spPr>
        <p:txBody>
          <a:bodyPr>
            <a:normAutofit/>
          </a:bodyPr>
          <a:lstStyle/>
          <a:p>
            <a:r>
              <a:rPr lang="ru-RU" dirty="0"/>
              <a:t>Эффекты обнуления ввозных пошлин</a:t>
            </a:r>
            <a:br>
              <a:rPr lang="ru-RU" dirty="0"/>
            </a:br>
            <a:r>
              <a:rPr lang="ru-RU" sz="2200" dirty="0"/>
              <a:t>(расчет по модели частичного равновесия </a:t>
            </a:r>
            <a:r>
              <a:rPr lang="en-US" sz="2200" dirty="0"/>
              <a:t>SMART</a:t>
            </a:r>
            <a:br>
              <a:rPr lang="en-US" sz="2200" dirty="0"/>
            </a:br>
            <a:r>
              <a:rPr lang="ru-RU" sz="2200" dirty="0"/>
              <a:t>по данным 2018 г.</a:t>
            </a:r>
            <a:r>
              <a:rPr lang="en-US" sz="2200" dirty="0"/>
              <a:t>)</a:t>
            </a:r>
            <a:endParaRPr lang="ru-RU" sz="2200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111DE896-BE52-4EC7-BE1D-CDE9853720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4199690"/>
              </p:ext>
            </p:extLst>
          </p:nvPr>
        </p:nvGraphicFramePr>
        <p:xfrm>
          <a:off x="1469571" y="2188029"/>
          <a:ext cx="9535886" cy="33963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79496">
                  <a:extLst>
                    <a:ext uri="{9D8B030D-6E8A-4147-A177-3AD203B41FA5}">
                      <a16:colId xmlns:a16="http://schemas.microsoft.com/office/drawing/2014/main" val="3400268061"/>
                    </a:ext>
                  </a:extLst>
                </a:gridCol>
                <a:gridCol w="1459751">
                  <a:extLst>
                    <a:ext uri="{9D8B030D-6E8A-4147-A177-3AD203B41FA5}">
                      <a16:colId xmlns:a16="http://schemas.microsoft.com/office/drawing/2014/main" val="3525734603"/>
                    </a:ext>
                  </a:extLst>
                </a:gridCol>
                <a:gridCol w="1804695">
                  <a:extLst>
                    <a:ext uri="{9D8B030D-6E8A-4147-A177-3AD203B41FA5}">
                      <a16:colId xmlns:a16="http://schemas.microsoft.com/office/drawing/2014/main" val="2215494481"/>
                    </a:ext>
                  </a:extLst>
                </a:gridCol>
                <a:gridCol w="1645972">
                  <a:extLst>
                    <a:ext uri="{9D8B030D-6E8A-4147-A177-3AD203B41FA5}">
                      <a16:colId xmlns:a16="http://schemas.microsoft.com/office/drawing/2014/main" val="3201566138"/>
                    </a:ext>
                  </a:extLst>
                </a:gridCol>
                <a:gridCol w="1645972">
                  <a:extLst>
                    <a:ext uri="{9D8B030D-6E8A-4147-A177-3AD203B41FA5}">
                      <a16:colId xmlns:a16="http://schemas.microsoft.com/office/drawing/2014/main" val="3040055543"/>
                    </a:ext>
                  </a:extLst>
                </a:gridCol>
              </a:tblGrid>
              <a:tr h="1217436"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  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Эффект создания торговли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Эффект отклонения торговли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Общий ожидаемый рост импорта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571767"/>
                  </a:ext>
                </a:extLst>
              </a:tr>
              <a:tr h="7800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млн. долл.   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%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3479286"/>
                  </a:ext>
                </a:extLst>
              </a:tr>
              <a:tr h="69942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Для России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37.7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40,7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78,2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2,2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98369285"/>
                  </a:ext>
                </a:extLst>
              </a:tr>
              <a:tr h="69942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Для Вьетнама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51,6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17,8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69,6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3,3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710687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88617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6AC617-98DB-47F0-897C-EDDFFD3F55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505E7F1-F876-4438-88D7-8EC1F146C2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387599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  <a:p>
            <a:r>
              <a:rPr lang="vi-VN" sz="3200" b="1" dirty="0">
                <a:solidFill>
                  <a:srgbClr val="FF0000"/>
                </a:solidFill>
              </a:rPr>
              <a:t>Cảm ơn vì sự chú ý của bạn!</a:t>
            </a:r>
            <a:endParaRPr lang="ru-RU" sz="3200" b="1" dirty="0">
              <a:solidFill>
                <a:srgbClr val="FF0000"/>
              </a:solidFill>
            </a:endParaRPr>
          </a:p>
          <a:p>
            <a:endParaRPr lang="en-US" sz="3200" b="1" dirty="0">
              <a:solidFill>
                <a:srgbClr val="FF0000"/>
              </a:solidFill>
            </a:endParaRPr>
          </a:p>
          <a:p>
            <a:endParaRPr lang="ru-RU" sz="3200" b="1" dirty="0">
              <a:solidFill>
                <a:srgbClr val="FF0000"/>
              </a:solidFill>
            </a:endParaRPr>
          </a:p>
          <a:p>
            <a:r>
              <a:rPr lang="en-US" sz="3200" dirty="0">
                <a:solidFill>
                  <a:schemeClr val="accent4">
                    <a:lumMod val="75000"/>
                  </a:schemeClr>
                </a:solidFill>
              </a:rPr>
              <a:t>vladimirsherov@mail.ru</a:t>
            </a:r>
            <a:endParaRPr lang="ru-RU" sz="32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881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6B97A7-B902-4F2D-A7DC-EDBFE418A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Зачем ЕАЭС подписывает ССТ 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E37ADF-B81A-4105-884D-54E675194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u="sng" dirty="0"/>
              <a:t>Экономические причины</a:t>
            </a:r>
          </a:p>
          <a:p>
            <a:r>
              <a:rPr lang="ru-RU" dirty="0"/>
              <a:t>Надо улучшать структуру экспорта, сокращать зависимость от экспорта нефти и газа. </a:t>
            </a:r>
          </a:p>
          <a:p>
            <a:r>
              <a:rPr lang="ru-RU" u="sng" dirty="0"/>
              <a:t>Политические и психологические причины</a:t>
            </a:r>
            <a:r>
              <a:rPr lang="ru-RU" dirty="0"/>
              <a:t>:</a:t>
            </a:r>
          </a:p>
          <a:p>
            <a:r>
              <a:rPr lang="ru-RU" dirty="0"/>
              <a:t>Интересы России</a:t>
            </a:r>
          </a:p>
          <a:p>
            <a:r>
              <a:rPr lang="ru-RU" dirty="0"/>
              <a:t>Внутренняя логика интеграции: ЕАЭС начал работу в 2015 г. Что дальше? Углубление и расширение интеграции.</a:t>
            </a:r>
          </a:p>
          <a:p>
            <a:r>
              <a:rPr lang="ru-RU" dirty="0"/>
              <a:t>ЕАЭС велик по территории, но экономически слабее соседей с запада и с востока. </a:t>
            </a:r>
          </a:p>
          <a:p>
            <a:r>
              <a:rPr lang="ru-RU" dirty="0"/>
              <a:t>Следование мировой «моде». Страны </a:t>
            </a:r>
            <a:r>
              <a:rPr lang="ru-RU" dirty="0" err="1"/>
              <a:t>формирцют</a:t>
            </a:r>
            <a:r>
              <a:rPr lang="ru-RU" dirty="0"/>
              <a:t> свои «сети» ССТ.</a:t>
            </a:r>
          </a:p>
          <a:p>
            <a:r>
              <a:rPr lang="ru-RU" dirty="0"/>
              <a:t>Поворот на восток из-за последствий украинского кризиса.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7841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55E880-8F54-494B-97E6-2E2C9FCAE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Разворот российской внешнеэкономической политики на восток: причины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077BCD3-D474-418D-AAE3-A7D43C6A99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606" y="1819747"/>
            <a:ext cx="10803194" cy="4901728"/>
          </a:xfrm>
        </p:spPr>
        <p:txBody>
          <a:bodyPr/>
          <a:lstStyle/>
          <a:p>
            <a:r>
              <a:rPr lang="ru-RU" u="sng" dirty="0"/>
              <a:t>Политические обстоятельства </a:t>
            </a:r>
            <a:r>
              <a:rPr lang="ru-RU" dirty="0"/>
              <a:t>(ухудшение отношений со странами Запада с 2014 г., режим санкций)</a:t>
            </a:r>
          </a:p>
          <a:p>
            <a:endParaRPr lang="ru-RU" dirty="0"/>
          </a:p>
          <a:p>
            <a:r>
              <a:rPr lang="ru-RU" u="sng" dirty="0"/>
              <a:t>Экономические императивы:</a:t>
            </a:r>
          </a:p>
          <a:p>
            <a:r>
              <a:rPr lang="ru-RU" dirty="0"/>
              <a:t>продолжающееся усиление позиций и расширение роли стран Азии в мировой экономике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6174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14D7FA-DA9D-4FCF-BEE0-562B00243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9694" y="136525"/>
            <a:ext cx="6664105" cy="846701"/>
          </a:xfrm>
        </p:spPr>
        <p:txBody>
          <a:bodyPr>
            <a:normAutofit fontScale="90000"/>
          </a:bodyPr>
          <a:lstStyle/>
          <a:p>
            <a:r>
              <a:rPr lang="ru-RU" dirty="0"/>
              <a:t>Почему ССТ с Вьетнамом стало первым?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59BF52-6769-421F-AB91-105B1A76F8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5620" y="1303065"/>
            <a:ext cx="6944761" cy="4907611"/>
          </a:xfrm>
        </p:spPr>
        <p:txBody>
          <a:bodyPr>
            <a:normAutofit/>
          </a:bodyPr>
          <a:lstStyle/>
          <a:p>
            <a:r>
              <a:rPr lang="ru-RU" dirty="0"/>
              <a:t>Исторические корни дружеских отношений.</a:t>
            </a:r>
          </a:p>
          <a:p>
            <a:endParaRPr lang="ru-RU" dirty="0"/>
          </a:p>
          <a:p>
            <a:r>
              <a:rPr lang="ru-RU" dirty="0"/>
              <a:t>Стремление к формированию «Большой Евразии», налаживанию сотрудничества и партнерства с АСЕАН</a:t>
            </a:r>
          </a:p>
          <a:p>
            <a:endParaRPr lang="ru-RU" dirty="0"/>
          </a:p>
          <a:p>
            <a:r>
              <a:rPr lang="ru-RU" dirty="0"/>
              <a:t>Подготовка к ССТ с Китаем.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6793CC8-5107-43B2-947C-4EA4D2E8FE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45" y="255856"/>
            <a:ext cx="4818974" cy="240948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D6C863B-4DC2-4773-9BA2-340EF14927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44" y="3825273"/>
            <a:ext cx="4519969" cy="2934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061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FBEA42-B76B-44AD-BF1D-19D91CB56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Подготовка к ССТ с Китаем?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7986F8-88C7-4A2A-BB54-2B084151F6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ССТ с Вьетнамом – «оселок» для тестирования возможных эффектов будущего соглашения с Китаем, экономика которого по структуре и факторам конкурентоспособности похожа на вьетнамскую.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0568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EBDB9-762C-462C-AC8A-08BBDF355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Торговые соглашения ЕАЭС со странами Азии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7895CE37-6ADC-47D6-8D55-90746E43ED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0855040"/>
              </p:ext>
            </p:extLst>
          </p:nvPr>
        </p:nvGraphicFramePr>
        <p:xfrm>
          <a:off x="261152" y="919273"/>
          <a:ext cx="11861438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6122">
                  <a:extLst>
                    <a:ext uri="{9D8B030D-6E8A-4147-A177-3AD203B41FA5}">
                      <a16:colId xmlns:a16="http://schemas.microsoft.com/office/drawing/2014/main" val="1074786974"/>
                    </a:ext>
                  </a:extLst>
                </a:gridCol>
                <a:gridCol w="1736005">
                  <a:extLst>
                    <a:ext uri="{9D8B030D-6E8A-4147-A177-3AD203B41FA5}">
                      <a16:colId xmlns:a16="http://schemas.microsoft.com/office/drawing/2014/main" val="763664681"/>
                    </a:ext>
                  </a:extLst>
                </a:gridCol>
                <a:gridCol w="1457608">
                  <a:extLst>
                    <a:ext uri="{9D8B030D-6E8A-4147-A177-3AD203B41FA5}">
                      <a16:colId xmlns:a16="http://schemas.microsoft.com/office/drawing/2014/main" val="305232365"/>
                    </a:ext>
                  </a:extLst>
                </a:gridCol>
                <a:gridCol w="7061703">
                  <a:extLst>
                    <a:ext uri="{9D8B030D-6E8A-4147-A177-3AD203B41FA5}">
                      <a16:colId xmlns:a16="http://schemas.microsoft.com/office/drawing/2014/main" val="10300198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/>
                        <a:t>Страна-партнер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подписано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Вступило в силу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Полное название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44283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/>
                        <a:t>Вьетнам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 </a:t>
                      </a:r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 мая 2015 г. </a:t>
                      </a:r>
                      <a:r>
                        <a:rPr lang="en-US" sz="2000" dirty="0"/>
                        <a:t>2015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октября 2016 г.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Соглашение о свободной торговле между евразийским экономическим союзом и его государствами – членами,  с одной стороны, и  Социалистической республикой Вьетнам, с другой стороны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418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/>
                        <a:t>Китай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 мая </a:t>
                      </a:r>
                      <a:r>
                        <a:rPr lang="en-US" sz="2000" dirty="0"/>
                        <a:t>2018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25 октября </a:t>
                      </a:r>
                      <a:r>
                        <a:rPr lang="en-US" sz="2000" dirty="0"/>
                        <a:t>2019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Соглашение о торгово-экономическом сотрудничестве между Евразийским экономическим союзом и его государствами-членами, с одной стороны, и Китайской Народной Республикой,  с другой стороны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526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/>
                        <a:t>Иран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 мая 2018 г.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 октября 2019 г.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/>
                        <a:t>Временное соглашение, ведущее к образованию зоны свободной торговли между Евразийским экономическим союзом (ЕАЭС) и Ираном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4570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/>
                        <a:t>Сингапур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октября 2019 г.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Нет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Рамочное соглашение о всестороннем экономическом сотрудничестве между Евразийским экономическим союзом и его государствами-членами, с одной стороны, и республикой Сингапур-с другой . Соглашение о свободной торговле между Евразийским экономическим союзом и его государствами-членами, с одной стороны, и Республикой Сингапур, с другой стороны</a:t>
                      </a:r>
                      <a:endParaRPr lang="ru-RU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26514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4644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>
            <a:extLst>
              <a:ext uri="{FF2B5EF4-FFF2-40B4-BE49-F238E27FC236}">
                <a16:creationId xmlns:a16="http://schemas.microsoft.com/office/drawing/2014/main" id="{D069CFBB-F9CC-487D-80CC-38B367DED0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dirty="0"/>
              <a:t>Место партнеров по ССТ в торговле РФ и ЕАЭС в 2019 г.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DA10F719-3549-4E4C-88D0-9210AB997D47}"/>
              </a:ext>
            </a:extLst>
          </p:cNvPr>
          <p:cNvGraphicFramePr>
            <a:graphicFrameLocks noGrp="1"/>
          </p:cNvGraphicFramePr>
          <p:nvPr/>
        </p:nvGraphicFramePr>
        <p:xfrm>
          <a:off x="1376126" y="1285592"/>
          <a:ext cx="10086315" cy="53588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55859">
                  <a:extLst>
                    <a:ext uri="{9D8B030D-6E8A-4147-A177-3AD203B41FA5}">
                      <a16:colId xmlns:a16="http://schemas.microsoft.com/office/drawing/2014/main" val="1941052043"/>
                    </a:ext>
                  </a:extLst>
                </a:gridCol>
                <a:gridCol w="1764711">
                  <a:extLst>
                    <a:ext uri="{9D8B030D-6E8A-4147-A177-3AD203B41FA5}">
                      <a16:colId xmlns:a16="http://schemas.microsoft.com/office/drawing/2014/main" val="831160721"/>
                    </a:ext>
                  </a:extLst>
                </a:gridCol>
                <a:gridCol w="1726100">
                  <a:extLst>
                    <a:ext uri="{9D8B030D-6E8A-4147-A177-3AD203B41FA5}">
                      <a16:colId xmlns:a16="http://schemas.microsoft.com/office/drawing/2014/main" val="1599144189"/>
                    </a:ext>
                  </a:extLst>
                </a:gridCol>
                <a:gridCol w="1879118">
                  <a:extLst>
                    <a:ext uri="{9D8B030D-6E8A-4147-A177-3AD203B41FA5}">
                      <a16:colId xmlns:a16="http://schemas.microsoft.com/office/drawing/2014/main" val="3830846195"/>
                    </a:ext>
                  </a:extLst>
                </a:gridCol>
                <a:gridCol w="1860527">
                  <a:extLst>
                    <a:ext uri="{9D8B030D-6E8A-4147-A177-3AD203B41FA5}">
                      <a16:colId xmlns:a16="http://schemas.microsoft.com/office/drawing/2014/main" val="3111123597"/>
                    </a:ext>
                  </a:extLst>
                </a:gridCol>
              </a:tblGrid>
              <a:tr h="39490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 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S</a:t>
                      </a:r>
                      <a:r>
                        <a:rPr lang="ru-RU" sz="2400" dirty="0">
                          <a:effectLst/>
                        </a:rPr>
                        <a:t>Доля, </a:t>
                      </a:r>
                      <a:r>
                        <a:rPr lang="en-US" sz="2400" dirty="0">
                          <a:effectLst/>
                        </a:rPr>
                        <a:t>%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Доля, </a:t>
                      </a:r>
                      <a:r>
                        <a:rPr lang="en-US" sz="2400" dirty="0">
                          <a:effectLst/>
                        </a:rPr>
                        <a:t>%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7597440"/>
                  </a:ext>
                </a:extLst>
              </a:tr>
              <a:tr h="88754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В экспорте РФ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В импорте РФ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В экспорте ЕАЭС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В импорте ЕАЭС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55771154"/>
                  </a:ext>
                </a:extLst>
              </a:tr>
              <a:tr h="72992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Вьетнам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0,27%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1,55%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0,24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1,28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91972131"/>
                  </a:ext>
                </a:extLst>
              </a:tr>
              <a:tr h="72992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Сингапур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0,54%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0,24%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0,51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0,20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65429907"/>
                  </a:ext>
                </a:extLst>
              </a:tr>
              <a:tr h="72992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Иран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0,28%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0,16%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0,32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0,25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00923083"/>
                  </a:ext>
                </a:extLst>
              </a:tr>
              <a:tr h="72992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Сербия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0,36%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0,43%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0,32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0,35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0105784"/>
                  </a:ext>
                </a:extLst>
              </a:tr>
              <a:tr h="110315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Всего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1,46%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2,38%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1,</a:t>
                      </a:r>
                      <a:r>
                        <a:rPr lang="en-US" sz="2400" dirty="0">
                          <a:effectLst/>
                        </a:rPr>
                        <a:t>4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2,1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06591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2177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F1DC2A-D348-4A49-8DA8-A27867473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Структура соглашений: ССТ+ или ССТ +/- ?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64EDEB37-B3D9-4ED8-B89A-C1E577184E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7172969"/>
              </p:ext>
            </p:extLst>
          </p:nvPr>
        </p:nvGraphicFramePr>
        <p:xfrm>
          <a:off x="434568" y="874005"/>
          <a:ext cx="10919232" cy="66602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871">
                  <a:extLst>
                    <a:ext uri="{9D8B030D-6E8A-4147-A177-3AD203B41FA5}">
                      <a16:colId xmlns:a16="http://schemas.microsoft.com/office/drawing/2014/main" val="1983908260"/>
                    </a:ext>
                  </a:extLst>
                </a:gridCol>
                <a:gridCol w="6061629">
                  <a:extLst>
                    <a:ext uri="{9D8B030D-6E8A-4147-A177-3AD203B41FA5}">
                      <a16:colId xmlns:a16="http://schemas.microsoft.com/office/drawing/2014/main" val="819199928"/>
                    </a:ext>
                  </a:extLst>
                </a:gridCol>
                <a:gridCol w="1522412">
                  <a:extLst>
                    <a:ext uri="{9D8B030D-6E8A-4147-A177-3AD203B41FA5}">
                      <a16:colId xmlns:a16="http://schemas.microsoft.com/office/drawing/2014/main" val="896750412"/>
                    </a:ext>
                  </a:extLst>
                </a:gridCol>
                <a:gridCol w="1709211">
                  <a:extLst>
                    <a:ext uri="{9D8B030D-6E8A-4147-A177-3AD203B41FA5}">
                      <a16:colId xmlns:a16="http://schemas.microsoft.com/office/drawing/2014/main" val="976676382"/>
                    </a:ext>
                  </a:extLst>
                </a:gridCol>
                <a:gridCol w="1411109">
                  <a:extLst>
                    <a:ext uri="{9D8B030D-6E8A-4147-A177-3AD203B41FA5}">
                      <a16:colId xmlns:a16="http://schemas.microsoft.com/office/drawing/2014/main" val="34144566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С Вьетнамом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С Сингапуром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С Ираном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7957481"/>
                  </a:ext>
                </a:extLst>
              </a:tr>
              <a:tr h="55915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Торговля товарами 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35242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Меры защиты внутреннего рынка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82169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Правила определения происхождения 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15664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Таможенное администрирование и упрощение торговли 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84226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Технические барьеры в торговле 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65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Санитарные и фитосанитарные меры 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03285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Интеллектуальная собственность 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50805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Государственные закупки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27915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Конкуренция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92809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Устойчивое развитие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25432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Электронные технологии в торговле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4141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Торговля услугами, капиталовложения и перемещение физических лиц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Х (для РФ)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3749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Разрешение споров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42377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Прозрачность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10399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1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Горизонтальные и правовые вопросы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x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4797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42007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11084</TotalTime>
  <Words>1027</Words>
  <Application>Microsoft Office PowerPoint</Application>
  <PresentationFormat>Широкоэкранный</PresentationFormat>
  <Paragraphs>187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Arial</vt:lpstr>
      <vt:lpstr>Calibri</vt:lpstr>
      <vt:lpstr>Тема Office</vt:lpstr>
      <vt:lpstr>Соглашение о свободной торговле между ЕАЭС и Вьетнамом и его место в евразийских интеграционных проектах </vt:lpstr>
      <vt:lpstr>План</vt:lpstr>
      <vt:lpstr>Зачем ЕАЭС подписывает ССТ ?</vt:lpstr>
      <vt:lpstr>Разворот российской внешнеэкономической политики на восток: причины</vt:lpstr>
      <vt:lpstr>Почему ССТ с Вьетнамом стало первым?</vt:lpstr>
      <vt:lpstr>Подготовка к ССТ с Китаем?</vt:lpstr>
      <vt:lpstr>Торговые соглашения ЕАЭС со странами Азии</vt:lpstr>
      <vt:lpstr>Место партнеров по ССТ в торговле РФ и ЕАЭС в 2019 г.</vt:lpstr>
      <vt:lpstr>Структура соглашений: ССТ+ или ССТ +/- ?</vt:lpstr>
      <vt:lpstr>Соглашения о свободной торговле с Вьетнамом и Сингапуром можно классифицировать как ССТ+/-</vt:lpstr>
      <vt:lpstr>Экспорт Вьетнама в РФ, 2008-2017</vt:lpstr>
      <vt:lpstr>Экспорт Вьетнама в РФ, 2017</vt:lpstr>
      <vt:lpstr>Торговля РФ с Вьетнамом, 2010-2019, млн. долл.</vt:lpstr>
      <vt:lpstr>В 2016-2017 г. российский экспорт во Вьетнам вырос за счет с/х продукции</vt:lpstr>
      <vt:lpstr>Российский экспорт во Вьетнам - 2017</vt:lpstr>
      <vt:lpstr>ССТ  ЕАЭС – Вьетнам: экспорт РФ в 2018 г.</vt:lpstr>
      <vt:lpstr> Экспорт РФ во Вьетнам  в 2018 г. и 6 мес. 22019 г.  Резкий спад в 2019 г.</vt:lpstr>
      <vt:lpstr> Другие объяснения  негативного развития в 2019 г.  </vt:lpstr>
      <vt:lpstr>Товары, российский экспорт которых во Вьетнам рос в 2019 г.</vt:lpstr>
      <vt:lpstr>Эффекты обнуления ввозных пошлин (расчет по модели частичного равновесия SMART по данным 2018 г.)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шеров</dc:creator>
  <cp:lastModifiedBy>Шеров-Игнатьев Владимир Генрихович</cp:lastModifiedBy>
  <cp:revision>113</cp:revision>
  <dcterms:created xsi:type="dcterms:W3CDTF">2020-04-03T12:23:34Z</dcterms:created>
  <dcterms:modified xsi:type="dcterms:W3CDTF">2021-09-07T10:51:32Z</dcterms:modified>
</cp:coreProperties>
</file>